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94" r:id="rId1"/>
    <p:sldMasterId id="2147483703" r:id="rId2"/>
    <p:sldMasterId id="2147483769" r:id="rId3"/>
    <p:sldMasterId id="2147483778" r:id="rId4"/>
  </p:sldMasterIdLst>
  <p:notesMasterIdLst>
    <p:notesMasterId r:id="rId42"/>
  </p:notesMasterIdLst>
  <p:handoutMasterIdLst>
    <p:handoutMasterId r:id="rId43"/>
  </p:handoutMasterIdLst>
  <p:sldIdLst>
    <p:sldId id="488" r:id="rId5"/>
    <p:sldId id="429" r:id="rId6"/>
    <p:sldId id="500" r:id="rId7"/>
    <p:sldId id="578" r:id="rId8"/>
    <p:sldId id="580" r:id="rId9"/>
    <p:sldId id="585" r:id="rId10"/>
    <p:sldId id="528" r:id="rId11"/>
    <p:sldId id="562" r:id="rId12"/>
    <p:sldId id="563" r:id="rId13"/>
    <p:sldId id="530" r:id="rId14"/>
    <p:sldId id="586" r:id="rId15"/>
    <p:sldId id="533" r:id="rId16"/>
    <p:sldId id="548" r:id="rId17"/>
    <p:sldId id="553" r:id="rId18"/>
    <p:sldId id="554" r:id="rId19"/>
    <p:sldId id="566" r:id="rId20"/>
    <p:sldId id="551" r:id="rId21"/>
    <p:sldId id="573" r:id="rId22"/>
    <p:sldId id="499" r:id="rId23"/>
    <p:sldId id="574" r:id="rId24"/>
    <p:sldId id="575" r:id="rId25"/>
    <p:sldId id="536" r:id="rId26"/>
    <p:sldId id="584" r:id="rId27"/>
    <p:sldId id="539" r:id="rId28"/>
    <p:sldId id="572" r:id="rId29"/>
    <p:sldId id="532" r:id="rId30"/>
    <p:sldId id="516" r:id="rId31"/>
    <p:sldId id="537" r:id="rId32"/>
    <p:sldId id="534" r:id="rId33"/>
    <p:sldId id="542" r:id="rId34"/>
    <p:sldId id="581" r:id="rId35"/>
    <p:sldId id="571" r:id="rId36"/>
    <p:sldId id="506" r:id="rId37"/>
    <p:sldId id="577" r:id="rId38"/>
    <p:sldId id="576" r:id="rId39"/>
    <p:sldId id="582" r:id="rId40"/>
    <p:sldId id="455" r:id="rId41"/>
  </p:sldIdLst>
  <p:sldSz cx="9144000" cy="6858000" type="screen4x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aroline Killpack" initials="CK" lastIdx="11" clrIdx="6">
    <p:extLst>
      <p:ext uri="{19B8F6BF-5375-455C-9EA6-DF929625EA0E}">
        <p15:presenceInfo xmlns:p15="http://schemas.microsoft.com/office/powerpoint/2012/main" userId="S-1-5-21-2891863288-2859082394-63186017-3660" providerId="AD"/>
      </p:ext>
    </p:extLst>
  </p:cmAuthor>
  <p:cmAuthor id="1" name="Rory Corbett" initials="" lastIdx="0" clrIdx="0"/>
  <p:cmAuthor id="8" name="Collins, Nicola" initials="CN" lastIdx="8" clrIdx="7">
    <p:extLst>
      <p:ext uri="{19B8F6BF-5375-455C-9EA6-DF929625EA0E}">
        <p15:presenceInfo xmlns:p15="http://schemas.microsoft.com/office/powerpoint/2012/main" userId="S-1-5-21-597545548-1168997572-679101248-1538905" providerId="AD"/>
      </p:ext>
    </p:extLst>
  </p:cmAuthor>
  <p:cmAuthor id="2" name="Nick Pothecary" initials="NP" lastIdx="2" clrIdx="1">
    <p:extLst/>
  </p:cmAuthor>
  <p:cmAuthor id="9" name="Sutherland, Christopher" initials="SC" lastIdx="5" clrIdx="8">
    <p:extLst>
      <p:ext uri="{19B8F6BF-5375-455C-9EA6-DF929625EA0E}">
        <p15:presenceInfo xmlns:p15="http://schemas.microsoft.com/office/powerpoint/2012/main" userId="S-1-5-21-597545548-1168997572-679101248-760727" providerId="AD"/>
      </p:ext>
    </p:extLst>
  </p:cmAuthor>
  <p:cmAuthor id="3" name="John Mollart" initials="JM" lastIdx="11" clrIdx="2">
    <p:extLst/>
  </p:cmAuthor>
  <p:cmAuthor id="10" name="Alison Wright" initials="AW" lastIdx="9" clrIdx="9">
    <p:extLst>
      <p:ext uri="{19B8F6BF-5375-455C-9EA6-DF929625EA0E}">
        <p15:presenceInfo xmlns:p15="http://schemas.microsoft.com/office/powerpoint/2012/main" userId="S-1-5-21-2891863288-2859082394-63186017-2624" providerId="AD"/>
      </p:ext>
    </p:extLst>
  </p:cmAuthor>
  <p:cmAuthor id="4" name="Sutherland, Christopher" initials="CS" lastIdx="4" clrIdx="3"/>
  <p:cmAuthor id="11" name="Huchet-Bodet, Aimee" initials="HA" lastIdx="4" clrIdx="10">
    <p:extLst>
      <p:ext uri="{19B8F6BF-5375-455C-9EA6-DF929625EA0E}">
        <p15:presenceInfo xmlns:p15="http://schemas.microsoft.com/office/powerpoint/2012/main" userId="S-1-5-21-597545548-1168997572-679101248-1681856" providerId="AD"/>
      </p:ext>
    </p:extLst>
  </p:cmAuthor>
  <p:cmAuthor id="5" name="Crous, Steyn" initials="CS" lastIdx="10" clrIdx="4"/>
  <p:cmAuthor id="6" name="Firona Roth" initials="FR" lastIdx="2" clrIdx="5">
    <p:extLst>
      <p:ext uri="{19B8F6BF-5375-455C-9EA6-DF929625EA0E}">
        <p15:presenceInfo xmlns:p15="http://schemas.microsoft.com/office/powerpoint/2012/main" userId="S-1-5-21-2891863288-2859082394-63186017-57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4E"/>
    <a:srgbClr val="000000"/>
    <a:srgbClr val="4D4639"/>
    <a:srgbClr val="99FF66"/>
    <a:srgbClr val="DEF3FA"/>
    <a:srgbClr val="CC00FF"/>
    <a:srgbClr val="FF3399"/>
    <a:srgbClr val="777877"/>
    <a:srgbClr val="00A7C7"/>
    <a:srgbClr val="5B41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8" autoAdjust="0"/>
    <p:restoredTop sz="94434" autoAdjust="0"/>
  </p:normalViewPr>
  <p:slideViewPr>
    <p:cSldViewPr snapToGrid="0" snapToObjects="1">
      <p:cViewPr varScale="1">
        <p:scale>
          <a:sx n="66" d="100"/>
          <a:sy n="66" d="100"/>
        </p:scale>
        <p:origin x="1184" y="40"/>
      </p:cViewPr>
      <p:guideLst>
        <p:guide orient="horz" pos="2160"/>
        <p:guide pos="2880"/>
      </p:guideLst>
    </p:cSldViewPr>
  </p:slideViewPr>
  <p:notesTextViewPr>
    <p:cViewPr>
      <p:scale>
        <a:sx n="3" d="2"/>
        <a:sy n="3" d="2"/>
      </p:scale>
      <p:origin x="0" y="0"/>
    </p:cViewPr>
  </p:notesTextViewPr>
  <p:sorterViewPr>
    <p:cViewPr>
      <p:scale>
        <a:sx n="80" d="100"/>
        <a:sy n="80" d="100"/>
      </p:scale>
      <p:origin x="0" y="-5850"/>
    </p:cViewPr>
  </p:sorterViewPr>
  <p:notesViewPr>
    <p:cSldViewPr snapToGrid="0" snapToObjects="1">
      <p:cViewPr varScale="1">
        <p:scale>
          <a:sx n="114" d="100"/>
          <a:sy n="114" d="100"/>
        </p:scale>
        <p:origin x="208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40314"/>
          </a:xfrm>
          <a:prstGeom prst="rect">
            <a:avLst/>
          </a:prstGeom>
        </p:spPr>
        <p:txBody>
          <a:bodyPr vert="horz" lIns="90434" tIns="45217" rIns="90434" bIns="45217" rtlCol="0"/>
          <a:lstStyle>
            <a:lvl1pPr algn="l">
              <a:defRPr sz="1200"/>
            </a:lvl1pPr>
          </a:lstStyle>
          <a:p>
            <a:endParaRPr lang="en-GB"/>
          </a:p>
        </p:txBody>
      </p:sp>
      <p:sp>
        <p:nvSpPr>
          <p:cNvPr id="3" name="Date Placeholder 2"/>
          <p:cNvSpPr>
            <a:spLocks noGrp="1"/>
          </p:cNvSpPr>
          <p:nvPr>
            <p:ph type="dt" sz="quarter" idx="1"/>
          </p:nvPr>
        </p:nvSpPr>
        <p:spPr>
          <a:xfrm>
            <a:off x="5622798" y="0"/>
            <a:ext cx="4301543" cy="340314"/>
          </a:xfrm>
          <a:prstGeom prst="rect">
            <a:avLst/>
          </a:prstGeom>
        </p:spPr>
        <p:txBody>
          <a:bodyPr vert="horz" lIns="90434" tIns="45217" rIns="90434" bIns="45217" rtlCol="0"/>
          <a:lstStyle>
            <a:lvl1pPr algn="r">
              <a:defRPr sz="1200"/>
            </a:lvl1pPr>
          </a:lstStyle>
          <a:p>
            <a:fld id="{4741CF97-C398-4706-95C4-0544CDC22027}" type="datetimeFigureOut">
              <a:rPr lang="en-GB" smtClean="0"/>
              <a:t>10/07/2019</a:t>
            </a:fld>
            <a:endParaRPr lang="en-GB"/>
          </a:p>
        </p:txBody>
      </p:sp>
      <p:sp>
        <p:nvSpPr>
          <p:cNvPr id="4" name="Footer Placeholder 3"/>
          <p:cNvSpPr>
            <a:spLocks noGrp="1"/>
          </p:cNvSpPr>
          <p:nvPr>
            <p:ph type="ftr" sz="quarter" idx="2"/>
          </p:nvPr>
        </p:nvSpPr>
        <p:spPr>
          <a:xfrm>
            <a:off x="0" y="6457363"/>
            <a:ext cx="4301543" cy="340313"/>
          </a:xfrm>
          <a:prstGeom prst="rect">
            <a:avLst/>
          </a:prstGeom>
        </p:spPr>
        <p:txBody>
          <a:bodyPr vert="horz" lIns="90434" tIns="45217" rIns="90434" bIns="45217"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457363"/>
            <a:ext cx="4301543" cy="340313"/>
          </a:xfrm>
          <a:prstGeom prst="rect">
            <a:avLst/>
          </a:prstGeom>
        </p:spPr>
        <p:txBody>
          <a:bodyPr vert="horz" lIns="90434" tIns="45217" rIns="90434" bIns="45217" rtlCol="0" anchor="b"/>
          <a:lstStyle>
            <a:lvl1pPr algn="r">
              <a:defRPr sz="1200"/>
            </a:lvl1pPr>
          </a:lstStyle>
          <a:p>
            <a:fld id="{F96E38C2-56D0-4F66-8C67-862D0F1577D6}" type="slidenum">
              <a:rPr lang="en-GB" smtClean="0"/>
              <a:t>‹#›</a:t>
            </a:fld>
            <a:endParaRPr lang="en-GB"/>
          </a:p>
        </p:txBody>
      </p:sp>
    </p:spTree>
    <p:extLst>
      <p:ext uri="{BB962C8B-B14F-4D97-AF65-F5344CB8AC3E}">
        <p14:creationId xmlns:p14="http://schemas.microsoft.com/office/powerpoint/2010/main" val="1213963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0434" tIns="45217" rIns="90434" bIns="45217" rtlCol="0"/>
          <a:lstStyle>
            <a:lvl1pPr algn="l">
              <a:defRPr sz="1200"/>
            </a:lvl1pPr>
          </a:lstStyle>
          <a:p>
            <a:endParaRPr lang="en-GB"/>
          </a:p>
        </p:txBody>
      </p:sp>
      <p:sp>
        <p:nvSpPr>
          <p:cNvPr id="3" name="Date Placeholder 2"/>
          <p:cNvSpPr>
            <a:spLocks noGrp="1"/>
          </p:cNvSpPr>
          <p:nvPr>
            <p:ph type="dt" idx="1"/>
          </p:nvPr>
        </p:nvSpPr>
        <p:spPr>
          <a:xfrm>
            <a:off x="5622798" y="1"/>
            <a:ext cx="4301543" cy="341064"/>
          </a:xfrm>
          <a:prstGeom prst="rect">
            <a:avLst/>
          </a:prstGeom>
        </p:spPr>
        <p:txBody>
          <a:bodyPr vert="horz" lIns="90434" tIns="45217" rIns="90434" bIns="45217" rtlCol="0"/>
          <a:lstStyle>
            <a:lvl1pPr algn="r">
              <a:defRPr sz="1200"/>
            </a:lvl1pPr>
          </a:lstStyle>
          <a:p>
            <a:fld id="{1413AE4D-BAE6-4862-8D20-06B7EA73A22E}" type="datetimeFigureOut">
              <a:rPr lang="en-GB" smtClean="0"/>
              <a:t>10/07/2019</a:t>
            </a:fld>
            <a:endParaRPr lang="en-GB"/>
          </a:p>
        </p:txBody>
      </p:sp>
      <p:sp>
        <p:nvSpPr>
          <p:cNvPr id="4" name="Slide Image Placeholder 3"/>
          <p:cNvSpPr>
            <a:spLocks noGrp="1" noRot="1" noChangeAspect="1"/>
          </p:cNvSpPr>
          <p:nvPr>
            <p:ph type="sldImg" idx="2"/>
          </p:nvPr>
        </p:nvSpPr>
        <p:spPr>
          <a:xfrm>
            <a:off x="3435350" y="849313"/>
            <a:ext cx="3055938" cy="2293937"/>
          </a:xfrm>
          <a:prstGeom prst="rect">
            <a:avLst/>
          </a:prstGeom>
          <a:noFill/>
          <a:ln w="12700">
            <a:solidFill>
              <a:prstClr val="black"/>
            </a:solidFill>
          </a:ln>
        </p:spPr>
        <p:txBody>
          <a:bodyPr vert="horz" lIns="90434" tIns="45217" rIns="90434" bIns="45217" rtlCol="0" anchor="ctr"/>
          <a:lstStyle/>
          <a:p>
            <a:endParaRPr lang="en-GB"/>
          </a:p>
        </p:txBody>
      </p:sp>
      <p:sp>
        <p:nvSpPr>
          <p:cNvPr id="5" name="Notes Placeholder 4"/>
          <p:cNvSpPr>
            <a:spLocks noGrp="1"/>
          </p:cNvSpPr>
          <p:nvPr>
            <p:ph type="body" sz="quarter" idx="3"/>
          </p:nvPr>
        </p:nvSpPr>
        <p:spPr>
          <a:xfrm>
            <a:off x="992664" y="3271382"/>
            <a:ext cx="7941310" cy="2676585"/>
          </a:xfrm>
          <a:prstGeom prst="rect">
            <a:avLst/>
          </a:prstGeom>
        </p:spPr>
        <p:txBody>
          <a:bodyPr vert="horz" lIns="90434" tIns="45217" rIns="90434" bIns="452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613"/>
            <a:ext cx="4301543" cy="341063"/>
          </a:xfrm>
          <a:prstGeom prst="rect">
            <a:avLst/>
          </a:prstGeom>
        </p:spPr>
        <p:txBody>
          <a:bodyPr vert="horz" lIns="90434" tIns="45217" rIns="90434" bIns="45217"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456613"/>
            <a:ext cx="4301543" cy="341063"/>
          </a:xfrm>
          <a:prstGeom prst="rect">
            <a:avLst/>
          </a:prstGeom>
        </p:spPr>
        <p:txBody>
          <a:bodyPr vert="horz" lIns="90434" tIns="45217" rIns="90434" bIns="45217" rtlCol="0" anchor="b"/>
          <a:lstStyle>
            <a:lvl1pPr algn="r">
              <a:defRPr sz="1200"/>
            </a:lvl1pPr>
          </a:lstStyle>
          <a:p>
            <a:fld id="{050B9859-77E0-4BEF-8A01-4B9F8B8CFD53}" type="slidenum">
              <a:rPr lang="en-GB" smtClean="0"/>
              <a:t>‹#›</a:t>
            </a:fld>
            <a:endParaRPr lang="en-GB"/>
          </a:p>
        </p:txBody>
      </p:sp>
    </p:spTree>
    <p:extLst>
      <p:ext uri="{BB962C8B-B14F-4D97-AF65-F5344CB8AC3E}">
        <p14:creationId xmlns:p14="http://schemas.microsoft.com/office/powerpoint/2010/main" val="1419237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a:t>
            </a:fld>
            <a:endParaRPr lang="en-GB"/>
          </a:p>
        </p:txBody>
      </p:sp>
    </p:spTree>
    <p:extLst>
      <p:ext uri="{BB962C8B-B14F-4D97-AF65-F5344CB8AC3E}">
        <p14:creationId xmlns:p14="http://schemas.microsoft.com/office/powerpoint/2010/main" val="3219970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24</a:t>
            </a:fld>
            <a:endParaRPr lang="en-GB"/>
          </a:p>
        </p:txBody>
      </p:sp>
    </p:spTree>
    <p:extLst>
      <p:ext uri="{BB962C8B-B14F-4D97-AF65-F5344CB8AC3E}">
        <p14:creationId xmlns:p14="http://schemas.microsoft.com/office/powerpoint/2010/main" val="2239286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0B9859-77E0-4BEF-8A01-4B9F8B8CFD53}" type="slidenum">
              <a:rPr lang="en-GB" smtClean="0"/>
              <a:t>27</a:t>
            </a:fld>
            <a:endParaRPr lang="en-GB"/>
          </a:p>
        </p:txBody>
      </p:sp>
    </p:spTree>
    <p:extLst>
      <p:ext uri="{BB962C8B-B14F-4D97-AF65-F5344CB8AC3E}">
        <p14:creationId xmlns:p14="http://schemas.microsoft.com/office/powerpoint/2010/main" val="3285169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28</a:t>
            </a:fld>
            <a:endParaRPr lang="en-GB"/>
          </a:p>
        </p:txBody>
      </p:sp>
    </p:spTree>
    <p:extLst>
      <p:ext uri="{BB962C8B-B14F-4D97-AF65-F5344CB8AC3E}">
        <p14:creationId xmlns:p14="http://schemas.microsoft.com/office/powerpoint/2010/main" val="1039867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29</a:t>
            </a:fld>
            <a:endParaRPr lang="en-GB"/>
          </a:p>
        </p:txBody>
      </p:sp>
    </p:spTree>
    <p:extLst>
      <p:ext uri="{BB962C8B-B14F-4D97-AF65-F5344CB8AC3E}">
        <p14:creationId xmlns:p14="http://schemas.microsoft.com/office/powerpoint/2010/main" val="3477817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30</a:t>
            </a:fld>
            <a:endParaRPr lang="en-GB"/>
          </a:p>
        </p:txBody>
      </p:sp>
    </p:spTree>
    <p:extLst>
      <p:ext uri="{BB962C8B-B14F-4D97-AF65-F5344CB8AC3E}">
        <p14:creationId xmlns:p14="http://schemas.microsoft.com/office/powerpoint/2010/main" val="3605424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31</a:t>
            </a:fld>
            <a:endParaRPr lang="en-GB"/>
          </a:p>
        </p:txBody>
      </p:sp>
    </p:spTree>
    <p:extLst>
      <p:ext uri="{BB962C8B-B14F-4D97-AF65-F5344CB8AC3E}">
        <p14:creationId xmlns:p14="http://schemas.microsoft.com/office/powerpoint/2010/main" val="871554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32</a:t>
            </a:fld>
            <a:endParaRPr lang="en-GB"/>
          </a:p>
        </p:txBody>
      </p:sp>
    </p:spTree>
    <p:extLst>
      <p:ext uri="{BB962C8B-B14F-4D97-AF65-F5344CB8AC3E}">
        <p14:creationId xmlns:p14="http://schemas.microsoft.com/office/powerpoint/2010/main" val="888645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34</a:t>
            </a:fld>
            <a:endParaRPr lang="en-GB"/>
          </a:p>
        </p:txBody>
      </p:sp>
    </p:spTree>
    <p:extLst>
      <p:ext uri="{BB962C8B-B14F-4D97-AF65-F5344CB8AC3E}">
        <p14:creationId xmlns:p14="http://schemas.microsoft.com/office/powerpoint/2010/main" val="3259159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37</a:t>
            </a:fld>
            <a:endParaRPr lang="en-GB"/>
          </a:p>
        </p:txBody>
      </p:sp>
    </p:spTree>
    <p:extLst>
      <p:ext uri="{BB962C8B-B14F-4D97-AF65-F5344CB8AC3E}">
        <p14:creationId xmlns:p14="http://schemas.microsoft.com/office/powerpoint/2010/main" val="3068076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1894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1469900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1663560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2991767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2956947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3148602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22</a:t>
            </a:fld>
            <a:endParaRPr lang="en-GB"/>
          </a:p>
        </p:txBody>
      </p:sp>
    </p:spTree>
    <p:extLst>
      <p:ext uri="{BB962C8B-B14F-4D97-AF65-F5344CB8AC3E}">
        <p14:creationId xmlns:p14="http://schemas.microsoft.com/office/powerpoint/2010/main" val="1249652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23</a:t>
            </a:fld>
            <a:endParaRPr lang="en-GB"/>
          </a:p>
        </p:txBody>
      </p:sp>
    </p:spTree>
    <p:extLst>
      <p:ext uri="{BB962C8B-B14F-4D97-AF65-F5344CB8AC3E}">
        <p14:creationId xmlns:p14="http://schemas.microsoft.com/office/powerpoint/2010/main" val="1082301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3226"/>
          </a:xfrm>
          <a:prstGeom prst="rect">
            <a:avLst/>
          </a:prstGeom>
        </p:spPr>
      </p:pic>
      <p:pic>
        <p:nvPicPr>
          <p:cNvPr id="9" name="Picture 10"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7161"/>
            <a:ext cx="7772400" cy="2387600"/>
          </a:xfrm>
        </p:spPr>
        <p:txBody>
          <a:bodyPr anchor="b">
            <a:norm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2636836"/>
            <a:ext cx="6858000" cy="1655762"/>
          </a:xfrm>
          <a:prstGeom prst="rect">
            <a:avLst/>
          </a:prstGeo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endParaRPr lang="en-GB" dirty="0">
              <a:solidFill>
                <a:prstClr val="white"/>
              </a:solidFill>
            </a:endParaRPr>
          </a:p>
        </p:txBody>
      </p:sp>
    </p:spTree>
    <p:extLst>
      <p:ext uri="{BB962C8B-B14F-4D97-AF65-F5344CB8AC3E}">
        <p14:creationId xmlns:p14="http://schemas.microsoft.com/office/powerpoint/2010/main" val="293376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4E"/>
                </a:solidFill>
              </a:defRPr>
            </a:lvl1pPr>
          </a:lstStyle>
          <a:p>
            <a:r>
              <a:rPr lang="en-US" dirty="0"/>
              <a:t>Click to edit Master title style</a:t>
            </a:r>
          </a:p>
        </p:txBody>
      </p:sp>
      <p:sp>
        <p:nvSpPr>
          <p:cNvPr id="3" name="Content Placeholder 2"/>
          <p:cNvSpPr>
            <a:spLocks noGrp="1"/>
          </p:cNvSpPr>
          <p:nvPr>
            <p:ph idx="1"/>
          </p:nvPr>
        </p:nvSpPr>
        <p:spPr>
          <a:xfrm>
            <a:off x="628650" y="1634067"/>
            <a:ext cx="7886700" cy="4536000"/>
          </a:xfrm>
          <a:prstGeom prst="rect">
            <a:avLst/>
          </a:prstGeom>
        </p:spPr>
        <p:txBody>
          <a:bodyPr/>
          <a:lstStyle>
            <a:lvl1pPr marL="457200" indent="-457200">
              <a:buClr>
                <a:srgbClr val="007B4E"/>
              </a:buClr>
              <a:buSzPct val="20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914400" indent="-457200">
              <a:buClr>
                <a:srgbClr val="007B4E"/>
              </a:buClr>
              <a:buSzPct val="20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2564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3pPr>
            <a:lvl4pPr marL="17136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4pPr>
            <a:lvl5pPr marL="21924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67" y="6118716"/>
            <a:ext cx="1354024" cy="602760"/>
          </a:xfrm>
          <a:prstGeom prst="rect">
            <a:avLst/>
          </a:prstGeom>
        </p:spPr>
      </p:pic>
    </p:spTree>
    <p:extLst>
      <p:ext uri="{BB962C8B-B14F-4D97-AF65-F5344CB8AC3E}">
        <p14:creationId xmlns:p14="http://schemas.microsoft.com/office/powerpoint/2010/main" val="1812496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8" name="Content Placeholder 2"/>
          <p:cNvSpPr>
            <a:spLocks noGrp="1"/>
          </p:cNvSpPr>
          <p:nvPr>
            <p:ph sz="half" idx="13"/>
          </p:nvPr>
        </p:nvSpPr>
        <p:spPr>
          <a:xfrm>
            <a:off x="46291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7000" y="6145770"/>
            <a:ext cx="1345557" cy="598990"/>
          </a:xfrm>
          <a:prstGeom prst="rect">
            <a:avLst/>
          </a:prstGeom>
        </p:spPr>
      </p:pic>
    </p:spTree>
    <p:extLst>
      <p:ext uri="{BB962C8B-B14F-4D97-AF65-F5344CB8AC3E}">
        <p14:creationId xmlns:p14="http://schemas.microsoft.com/office/powerpoint/2010/main" val="92416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tint val="75000"/>
                  </a:srgbClr>
                </a:solidFill>
              </a:rPr>
              <a:pPr/>
              <a:t>‹#›</a:t>
            </a:fld>
            <a:endParaRPr lang="en-GB" dirty="0">
              <a:solidFill>
                <a:srgbClr val="4D4639">
                  <a:tint val="75000"/>
                </a:srgbClr>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65" y="6084795"/>
            <a:ext cx="1430225" cy="636681"/>
          </a:xfrm>
          <a:prstGeom prst="rect">
            <a:avLst/>
          </a:prstGeom>
        </p:spPr>
      </p:pic>
    </p:spTree>
    <p:extLst>
      <p:ext uri="{BB962C8B-B14F-4D97-AF65-F5344CB8AC3E}">
        <p14:creationId xmlns:p14="http://schemas.microsoft.com/office/powerpoint/2010/main" val="2128071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s">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727326"/>
            <a:ext cx="7886700" cy="1152000"/>
          </a:xfrm>
        </p:spPr>
        <p:txBody>
          <a:bodyPr/>
          <a:lstStyle>
            <a:lvl1pPr algn="ctr">
              <a:defRPr i="1"/>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lvl1pPr>
              <a:defRPr>
                <a:solidFill>
                  <a:schemeClr val="bg1"/>
                </a:solidFill>
              </a:defRPr>
            </a:lvl1pPr>
          </a:lstStyle>
          <a:p>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2774913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ircle image divider">
    <p:bg>
      <p:bgPr>
        <a:solidFill>
          <a:schemeClr val="accent5"/>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
        <p:nvSpPr>
          <p:cNvPr id="6" name="Picture Placeholder 1"/>
          <p:cNvSpPr>
            <a:spLocks noGrp="1"/>
          </p:cNvSpPr>
          <p:nvPr>
            <p:ph type="pic" sz="quarter" idx="13"/>
          </p:nvPr>
        </p:nvSpPr>
        <p:spPr>
          <a:xfrm>
            <a:off x="3166891" y="-2583869"/>
            <a:ext cx="8128609" cy="8128609"/>
          </a:xfrm>
          <a:prstGeom prst="ellipse">
            <a:avLst/>
          </a:prstGeom>
          <a:solidFill>
            <a:schemeClr val="bg1"/>
          </a:solidFill>
          <a:ln w="609600">
            <a:noFill/>
          </a:ln>
        </p:spPr>
      </p:sp>
      <p:sp>
        <p:nvSpPr>
          <p:cNvPr id="2" name="Title 1"/>
          <p:cNvSpPr>
            <a:spLocks noGrp="1"/>
          </p:cNvSpPr>
          <p:nvPr>
            <p:ph type="title"/>
          </p:nvPr>
        </p:nvSpPr>
        <p:spPr>
          <a:xfrm>
            <a:off x="628650" y="4708526"/>
            <a:ext cx="7886700" cy="1152000"/>
          </a:xfrm>
        </p:spPr>
        <p:txBody>
          <a:bodyPr anchor="b">
            <a:normAutofit/>
          </a:bodyPr>
          <a:lstStyle>
            <a:lvl1pPr algn="l">
              <a:defRPr sz="3200" i="0"/>
            </a:lvl1pPr>
          </a:lstStyle>
          <a:p>
            <a:r>
              <a:rPr lang="en-US" dirty="0"/>
              <a:t>Click to edit Master title style</a:t>
            </a:r>
            <a:endParaRPr lang="en-GB" dirty="0"/>
          </a:p>
        </p:txBody>
      </p:sp>
    </p:spTree>
    <p:extLst>
      <p:ext uri="{BB962C8B-B14F-4D97-AF65-F5344CB8AC3E}">
        <p14:creationId xmlns:p14="http://schemas.microsoft.com/office/powerpoint/2010/main" val="1667059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10" descr="pickerlogo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916" y="157161"/>
            <a:ext cx="3230283" cy="2387600"/>
          </a:xfrm>
        </p:spPr>
        <p:txBody>
          <a:bodyPr anchor="b">
            <a:normAutofit/>
          </a:bodyPr>
          <a:lstStyle>
            <a:lvl1pPr algn="l">
              <a:defRPr sz="2000">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5227916" y="2636836"/>
            <a:ext cx="3230283" cy="1655762"/>
          </a:xfrm>
          <a:prstGeom prst="rect">
            <a:avLst/>
          </a:prstGeom>
        </p:spPr>
        <p:txBody>
          <a:bodyPr>
            <a:normAutofit/>
          </a:bodyPr>
          <a:lstStyle>
            <a:lvl1pPr marL="0" indent="0" algn="l">
              <a:buNone/>
              <a:defRPr sz="140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endParaRPr lang="en-GB" dirty="0">
              <a:solidFill>
                <a:srgbClr val="4D4639"/>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11" name="Picture Placeholder 1"/>
          <p:cNvSpPr>
            <a:spLocks noGrp="1"/>
          </p:cNvSpPr>
          <p:nvPr>
            <p:ph type="pic" sz="quarter" idx="13"/>
          </p:nvPr>
        </p:nvSpPr>
        <p:spPr>
          <a:xfrm>
            <a:off x="-763591" y="558795"/>
            <a:ext cx="5224569" cy="5224569"/>
          </a:xfrm>
          <a:prstGeom prst="ellipse">
            <a:avLst/>
          </a:prstGeom>
          <a:ln w="609600">
            <a:solidFill>
              <a:schemeClr val="accent5"/>
            </a:solidFill>
          </a:ln>
        </p:spPr>
      </p:sp>
    </p:spTree>
    <p:extLst>
      <p:ext uri="{BB962C8B-B14F-4D97-AF65-F5344CB8AC3E}">
        <p14:creationId xmlns:p14="http://schemas.microsoft.com/office/powerpoint/2010/main" val="1464782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details">
    <p:bg>
      <p:bgPr>
        <a:solidFill>
          <a:schemeClr val="accent4"/>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82261" cy="6858000"/>
          </a:xfrm>
          <a:prstGeom prst="rect">
            <a:avLst/>
          </a:prstGeom>
        </p:spPr>
      </p:pic>
      <p:pic>
        <p:nvPicPr>
          <p:cNvPr id="6" name="Picture 9"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742950" y="1638300"/>
            <a:ext cx="2908300" cy="185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defTabSz="914400">
              <a:defRPr/>
            </a:pPr>
            <a:r>
              <a:rPr lang="en-GB" sz="1200" baseline="30000" dirty="0">
                <a:solidFill>
                  <a:srgbClr val="FFFFFF"/>
                </a:solidFill>
                <a:latin typeface="Arial" panose="020B0604020202020204" pitchFamily="34" charset="0"/>
                <a:cs typeface="Arial" panose="020B0604020202020204" pitchFamily="34" charset="0"/>
              </a:rPr>
              <a:t>Picker Institute Europe</a:t>
            </a:r>
          </a:p>
          <a:p>
            <a:pPr defTabSz="914400">
              <a:defRPr/>
            </a:pPr>
            <a:r>
              <a:rPr lang="en-GB" sz="1200" baseline="30000" dirty="0">
                <a:solidFill>
                  <a:srgbClr val="FFFFFF"/>
                </a:solidFill>
                <a:latin typeface="Arial" panose="020B0604020202020204" pitchFamily="34" charset="0"/>
                <a:cs typeface="Arial" panose="020B0604020202020204" pitchFamily="34" charset="0"/>
              </a:rPr>
              <a:t>Buxton Court</a:t>
            </a:r>
          </a:p>
          <a:p>
            <a:pPr defTabSz="914400">
              <a:defRPr/>
            </a:pPr>
            <a:r>
              <a:rPr lang="en-GB" sz="1200" baseline="30000" dirty="0">
                <a:solidFill>
                  <a:srgbClr val="FFFFFF"/>
                </a:solidFill>
                <a:latin typeface="Arial" panose="020B0604020202020204" pitchFamily="34" charset="0"/>
                <a:cs typeface="Arial" panose="020B0604020202020204" pitchFamily="34" charset="0"/>
              </a:rPr>
              <a:t>3 West Way</a:t>
            </a:r>
          </a:p>
          <a:p>
            <a:pPr defTabSz="914400">
              <a:defRPr/>
            </a:pPr>
            <a:r>
              <a:rPr lang="en-GB" sz="1200" baseline="30000" dirty="0">
                <a:solidFill>
                  <a:srgbClr val="FFFFFF"/>
                </a:solidFill>
                <a:latin typeface="Arial" panose="020B0604020202020204" pitchFamily="34" charset="0"/>
                <a:cs typeface="Arial" panose="020B0604020202020204" pitchFamily="34" charset="0"/>
              </a:rPr>
              <a:t>Oxford OX2 0JB</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Tel: + 44 (0) 1865 208100</a:t>
            </a:r>
          </a:p>
          <a:p>
            <a:pPr defTabSz="914400">
              <a:defRPr/>
            </a:pPr>
            <a:r>
              <a:rPr lang="en-GB" sz="1200" baseline="30000" dirty="0">
                <a:solidFill>
                  <a:srgbClr val="FFFFFF"/>
                </a:solidFill>
                <a:latin typeface="Arial" panose="020B0604020202020204" pitchFamily="34" charset="0"/>
                <a:cs typeface="Arial" panose="020B0604020202020204" pitchFamily="34" charset="0"/>
              </a:rPr>
              <a:t>Fax: + 44 (0) 1865 208101</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Info@pickereurope.ac.uk</a:t>
            </a:r>
          </a:p>
          <a:p>
            <a:pPr defTabSz="914400">
              <a:defRPr/>
            </a:pPr>
            <a:r>
              <a:rPr lang="en-GB" sz="1200" baseline="30000" dirty="0">
                <a:solidFill>
                  <a:srgbClr val="FFFFFF"/>
                </a:solidFill>
                <a:latin typeface="Arial" panose="020B0604020202020204" pitchFamily="34" charset="0"/>
                <a:cs typeface="Arial" panose="020B0604020202020204" pitchFamily="34" charset="0"/>
              </a:rPr>
              <a:t>www.pickereurope.org</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England and Wales: 1081688</a:t>
            </a: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Scotland: SC045048</a:t>
            </a:r>
            <a:r>
              <a:rPr lang="en-GB" sz="1000" dirty="0">
                <a:solidFill>
                  <a:srgbClr val="FFFFFF"/>
                </a:solidFill>
                <a:latin typeface="Arial" panose="020B0604020202020204" pitchFamily="34" charset="0"/>
                <a:cs typeface="Arial" panose="020B0604020202020204" pitchFamily="34" charset="0"/>
              </a:rPr>
              <a:t> </a:t>
            </a:r>
          </a:p>
          <a:p>
            <a:pPr defTabSz="914400">
              <a:defRPr/>
            </a:pPr>
            <a:r>
              <a:rPr lang="en-GB" sz="1000" baseline="30000" dirty="0">
                <a:solidFill>
                  <a:srgbClr val="FFFFFF"/>
                </a:solidFill>
                <a:latin typeface="Arial" panose="020B0604020202020204" pitchFamily="34" charset="0"/>
                <a:cs typeface="Arial" panose="020B0604020202020204" pitchFamily="34" charset="0"/>
              </a:rPr>
              <a:t>Company limited by guarantee registered in England and Wales</a:t>
            </a:r>
            <a:endParaRPr lang="en-US" sz="1000" dirty="0">
              <a:solidFill>
                <a:srgbClr val="FFFFFF"/>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28650" y="365126"/>
            <a:ext cx="3680883" cy="1152000"/>
          </a:xfrm>
        </p:spPr>
        <p:txBody>
          <a:bodyPr>
            <a:normAutofit/>
          </a:bodyPr>
          <a:lstStyle>
            <a:lvl1pPr>
              <a:defRPr sz="32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1047520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3226"/>
          </a:xfrm>
          <a:prstGeom prst="rect">
            <a:avLst/>
          </a:prstGeom>
        </p:spPr>
      </p:pic>
      <p:pic>
        <p:nvPicPr>
          <p:cNvPr id="9" name="Picture 10"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7161"/>
            <a:ext cx="7772400" cy="2387600"/>
          </a:xfrm>
        </p:spPr>
        <p:txBody>
          <a:bodyPr anchor="b">
            <a:norm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2636836"/>
            <a:ext cx="6858000" cy="1655762"/>
          </a:xfrm>
          <a:prstGeom prst="rect">
            <a:avLst/>
          </a:prstGeo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r>
              <a:rPr lang="en-US" dirty="0">
                <a:solidFill>
                  <a:prstClr val="white"/>
                </a:solidFill>
              </a:rPr>
              <a:t>Picker Institute Europe</a:t>
            </a:r>
            <a:endParaRPr lang="en-GB" dirty="0">
              <a:solidFill>
                <a:prstClr val="white"/>
              </a:solidFill>
            </a:endParaRPr>
          </a:p>
        </p:txBody>
      </p:sp>
    </p:spTree>
    <p:extLst>
      <p:ext uri="{BB962C8B-B14F-4D97-AF65-F5344CB8AC3E}">
        <p14:creationId xmlns:p14="http://schemas.microsoft.com/office/powerpoint/2010/main" val="1150806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4E"/>
                </a:solidFill>
              </a:defRPr>
            </a:lvl1pPr>
          </a:lstStyle>
          <a:p>
            <a:r>
              <a:rPr lang="en-US" dirty="0"/>
              <a:t>Click to edit Master title style</a:t>
            </a:r>
          </a:p>
        </p:txBody>
      </p:sp>
      <p:sp>
        <p:nvSpPr>
          <p:cNvPr id="3" name="Content Placeholder 2"/>
          <p:cNvSpPr>
            <a:spLocks noGrp="1"/>
          </p:cNvSpPr>
          <p:nvPr>
            <p:ph idx="1"/>
          </p:nvPr>
        </p:nvSpPr>
        <p:spPr>
          <a:xfrm>
            <a:off x="628650" y="1634067"/>
            <a:ext cx="7886700" cy="4536000"/>
          </a:xfrm>
          <a:prstGeom prst="rect">
            <a:avLst/>
          </a:prstGeom>
        </p:spPr>
        <p:txBody>
          <a:bodyPr/>
          <a:lstStyle>
            <a:lvl1pPr marL="457200" indent="-457200">
              <a:buClr>
                <a:srgbClr val="007B4E"/>
              </a:buClr>
              <a:buSzPct val="20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914400" indent="-457200">
              <a:buClr>
                <a:srgbClr val="007B4E"/>
              </a:buClr>
              <a:buSzPct val="20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2564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3pPr>
            <a:lvl4pPr marL="17136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4pPr>
            <a:lvl5pPr marL="2192400" indent="-342000">
              <a:buClr>
                <a:srgbClr val="007B4E"/>
              </a:buClr>
              <a:buSzPct val="200000"/>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67" y="6118716"/>
            <a:ext cx="1354024" cy="602760"/>
          </a:xfrm>
          <a:prstGeom prst="rect">
            <a:avLst/>
          </a:prstGeom>
        </p:spPr>
      </p:pic>
    </p:spTree>
    <p:extLst>
      <p:ext uri="{BB962C8B-B14F-4D97-AF65-F5344CB8AC3E}">
        <p14:creationId xmlns:p14="http://schemas.microsoft.com/office/powerpoint/2010/main" val="532841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8" name="Content Placeholder 2"/>
          <p:cNvSpPr>
            <a:spLocks noGrp="1"/>
          </p:cNvSpPr>
          <p:nvPr>
            <p:ph sz="half" idx="13"/>
          </p:nvPr>
        </p:nvSpPr>
        <p:spPr>
          <a:xfrm>
            <a:off x="46291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7000" y="6145770"/>
            <a:ext cx="1345557" cy="598990"/>
          </a:xfrm>
          <a:prstGeom prst="rect">
            <a:avLst/>
          </a:prstGeom>
        </p:spPr>
      </p:pic>
    </p:spTree>
    <p:extLst>
      <p:ext uri="{BB962C8B-B14F-4D97-AF65-F5344CB8AC3E}">
        <p14:creationId xmlns:p14="http://schemas.microsoft.com/office/powerpoint/2010/main" val="314212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28650" y="1634067"/>
            <a:ext cx="7886700" cy="4536000"/>
          </a:xfrm>
          <a:prstGeom prst="rect">
            <a:avLst/>
          </a:prstGeom>
        </p:spPr>
        <p:txBody>
          <a:bodyPr/>
          <a:lstStyle>
            <a:lvl1pPr marL="457200" indent="-457200">
              <a:buSzPct val="75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4pPr>
            <a:lvl5pPr marL="2192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Tree>
    <p:extLst>
      <p:ext uri="{BB962C8B-B14F-4D97-AF65-F5344CB8AC3E}">
        <p14:creationId xmlns:p14="http://schemas.microsoft.com/office/powerpoint/2010/main" val="2478992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tint val="75000"/>
                  </a:srgbClr>
                </a:solidFill>
              </a:rPr>
              <a:pPr/>
              <a:t>‹#›</a:t>
            </a:fld>
            <a:endParaRPr lang="en-GB" dirty="0">
              <a:solidFill>
                <a:srgbClr val="4D4639">
                  <a:tint val="75000"/>
                </a:srgbClr>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65" y="6084795"/>
            <a:ext cx="1430225" cy="636681"/>
          </a:xfrm>
          <a:prstGeom prst="rect">
            <a:avLst/>
          </a:prstGeom>
        </p:spPr>
      </p:pic>
    </p:spTree>
    <p:extLst>
      <p:ext uri="{BB962C8B-B14F-4D97-AF65-F5344CB8AC3E}">
        <p14:creationId xmlns:p14="http://schemas.microsoft.com/office/powerpoint/2010/main" val="1565567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s">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727326"/>
            <a:ext cx="7886700" cy="1152000"/>
          </a:xfrm>
        </p:spPr>
        <p:txBody>
          <a:bodyPr/>
          <a:lstStyle>
            <a:lvl1pPr algn="ctr">
              <a:defRPr i="1"/>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lvl1pPr>
              <a:defRPr>
                <a:solidFill>
                  <a:schemeClr val="bg1"/>
                </a:solidFill>
              </a:defRPr>
            </a:lvl1pPr>
          </a:lstStyle>
          <a:p>
            <a:r>
              <a:rPr lang="en-US" dirty="0">
                <a:solidFill>
                  <a:prstClr val="white"/>
                </a:solidFill>
              </a:rPr>
              <a:t>Picker Institute Europe</a:t>
            </a:r>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4223147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ircle image divider">
    <p:bg>
      <p:bgPr>
        <a:solidFill>
          <a:schemeClr val="accent5"/>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r>
              <a:rPr lang="en-US" dirty="0">
                <a:solidFill>
                  <a:prstClr val="white"/>
                </a:solidFill>
              </a:rPr>
              <a:t>Picker Institute Europe</a:t>
            </a:r>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
        <p:nvSpPr>
          <p:cNvPr id="6" name="Picture Placeholder 1"/>
          <p:cNvSpPr>
            <a:spLocks noGrp="1"/>
          </p:cNvSpPr>
          <p:nvPr>
            <p:ph type="pic" sz="quarter" idx="13"/>
          </p:nvPr>
        </p:nvSpPr>
        <p:spPr>
          <a:xfrm>
            <a:off x="3166891" y="-2583869"/>
            <a:ext cx="8128609" cy="8128609"/>
          </a:xfrm>
          <a:prstGeom prst="ellipse">
            <a:avLst/>
          </a:prstGeom>
          <a:solidFill>
            <a:schemeClr val="bg1"/>
          </a:solidFill>
          <a:ln w="609600">
            <a:noFill/>
          </a:ln>
        </p:spPr>
      </p:sp>
      <p:sp>
        <p:nvSpPr>
          <p:cNvPr id="2" name="Title 1"/>
          <p:cNvSpPr>
            <a:spLocks noGrp="1"/>
          </p:cNvSpPr>
          <p:nvPr>
            <p:ph type="title"/>
          </p:nvPr>
        </p:nvSpPr>
        <p:spPr>
          <a:xfrm>
            <a:off x="628650" y="4708526"/>
            <a:ext cx="7886700" cy="1152000"/>
          </a:xfrm>
        </p:spPr>
        <p:txBody>
          <a:bodyPr anchor="b">
            <a:normAutofit/>
          </a:bodyPr>
          <a:lstStyle>
            <a:lvl1pPr algn="l">
              <a:defRPr sz="3200" i="0"/>
            </a:lvl1pPr>
          </a:lstStyle>
          <a:p>
            <a:r>
              <a:rPr lang="en-US" dirty="0"/>
              <a:t>Click to edit Master title style</a:t>
            </a:r>
            <a:endParaRPr lang="en-GB" dirty="0"/>
          </a:p>
        </p:txBody>
      </p:sp>
    </p:spTree>
    <p:extLst>
      <p:ext uri="{BB962C8B-B14F-4D97-AF65-F5344CB8AC3E}">
        <p14:creationId xmlns:p14="http://schemas.microsoft.com/office/powerpoint/2010/main" val="17753467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10" descr="pickerlogo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916" y="157161"/>
            <a:ext cx="3230283" cy="2387600"/>
          </a:xfrm>
        </p:spPr>
        <p:txBody>
          <a:bodyPr anchor="b">
            <a:normAutofit/>
          </a:bodyPr>
          <a:lstStyle>
            <a:lvl1pPr algn="l">
              <a:defRPr sz="2000">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5227916" y="2636836"/>
            <a:ext cx="3230283" cy="1655762"/>
          </a:xfrm>
          <a:prstGeom prst="rect">
            <a:avLst/>
          </a:prstGeom>
        </p:spPr>
        <p:txBody>
          <a:bodyPr>
            <a:normAutofit/>
          </a:bodyPr>
          <a:lstStyle>
            <a:lvl1pPr marL="0" indent="0" algn="l">
              <a:buNone/>
              <a:defRPr sz="140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r>
              <a:rPr lang="en-US" dirty="0">
                <a:solidFill>
                  <a:srgbClr val="4D4639"/>
                </a:solidFill>
              </a:rPr>
              <a:t>Picker Institute Europe</a:t>
            </a:r>
            <a:endParaRPr lang="en-GB" dirty="0">
              <a:solidFill>
                <a:srgbClr val="4D4639"/>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11" name="Picture Placeholder 1"/>
          <p:cNvSpPr>
            <a:spLocks noGrp="1"/>
          </p:cNvSpPr>
          <p:nvPr>
            <p:ph type="pic" sz="quarter" idx="13"/>
          </p:nvPr>
        </p:nvSpPr>
        <p:spPr>
          <a:xfrm>
            <a:off x="-763591" y="558795"/>
            <a:ext cx="5224569" cy="5224569"/>
          </a:xfrm>
          <a:prstGeom prst="ellipse">
            <a:avLst/>
          </a:prstGeom>
          <a:ln w="609600">
            <a:solidFill>
              <a:schemeClr val="accent5"/>
            </a:solidFill>
          </a:ln>
        </p:spPr>
      </p:sp>
    </p:spTree>
    <p:extLst>
      <p:ext uri="{BB962C8B-B14F-4D97-AF65-F5344CB8AC3E}">
        <p14:creationId xmlns:p14="http://schemas.microsoft.com/office/powerpoint/2010/main" val="34299535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details">
    <p:bg>
      <p:bgPr>
        <a:solidFill>
          <a:schemeClr val="accent4"/>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82261" cy="6858000"/>
          </a:xfrm>
          <a:prstGeom prst="rect">
            <a:avLst/>
          </a:prstGeom>
        </p:spPr>
      </p:pic>
      <p:pic>
        <p:nvPicPr>
          <p:cNvPr id="6" name="Picture 9"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742950" y="1638300"/>
            <a:ext cx="2908300" cy="185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defTabSz="914400">
              <a:defRPr/>
            </a:pPr>
            <a:r>
              <a:rPr lang="en-GB" sz="1200" baseline="30000" dirty="0">
                <a:solidFill>
                  <a:srgbClr val="FFFFFF"/>
                </a:solidFill>
                <a:latin typeface="Arial" panose="020B0604020202020204" pitchFamily="34" charset="0"/>
                <a:cs typeface="Arial" panose="020B0604020202020204" pitchFamily="34" charset="0"/>
              </a:rPr>
              <a:t>Picker Institute Europe</a:t>
            </a:r>
          </a:p>
          <a:p>
            <a:pPr defTabSz="914400">
              <a:defRPr/>
            </a:pPr>
            <a:r>
              <a:rPr lang="en-GB" sz="1200" baseline="30000" dirty="0">
                <a:solidFill>
                  <a:srgbClr val="FFFFFF"/>
                </a:solidFill>
                <a:latin typeface="Arial" panose="020B0604020202020204" pitchFamily="34" charset="0"/>
                <a:cs typeface="Arial" panose="020B0604020202020204" pitchFamily="34" charset="0"/>
              </a:rPr>
              <a:t>Buxton Court</a:t>
            </a:r>
          </a:p>
          <a:p>
            <a:pPr defTabSz="914400">
              <a:defRPr/>
            </a:pPr>
            <a:r>
              <a:rPr lang="en-GB" sz="1200" baseline="30000" dirty="0">
                <a:solidFill>
                  <a:srgbClr val="FFFFFF"/>
                </a:solidFill>
                <a:latin typeface="Arial" panose="020B0604020202020204" pitchFamily="34" charset="0"/>
                <a:cs typeface="Arial" panose="020B0604020202020204" pitchFamily="34" charset="0"/>
              </a:rPr>
              <a:t>3 West Way</a:t>
            </a:r>
          </a:p>
          <a:p>
            <a:pPr defTabSz="914400">
              <a:defRPr/>
            </a:pPr>
            <a:r>
              <a:rPr lang="en-GB" sz="1200" baseline="30000" dirty="0">
                <a:solidFill>
                  <a:srgbClr val="FFFFFF"/>
                </a:solidFill>
                <a:latin typeface="Arial" panose="020B0604020202020204" pitchFamily="34" charset="0"/>
                <a:cs typeface="Arial" panose="020B0604020202020204" pitchFamily="34" charset="0"/>
              </a:rPr>
              <a:t>Oxford OX2 0JB</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Tel: + 44 (0) 1865 208100</a:t>
            </a:r>
          </a:p>
          <a:p>
            <a:pPr defTabSz="914400">
              <a:defRPr/>
            </a:pPr>
            <a:r>
              <a:rPr lang="en-GB" sz="1200" baseline="30000" dirty="0">
                <a:solidFill>
                  <a:srgbClr val="FFFFFF"/>
                </a:solidFill>
                <a:latin typeface="Arial" panose="020B0604020202020204" pitchFamily="34" charset="0"/>
                <a:cs typeface="Arial" panose="020B0604020202020204" pitchFamily="34" charset="0"/>
              </a:rPr>
              <a:t>Fax: + 44 (0) 1865 208101</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Info@pickereurope.ac.uk</a:t>
            </a:r>
          </a:p>
          <a:p>
            <a:pPr defTabSz="914400">
              <a:defRPr/>
            </a:pPr>
            <a:r>
              <a:rPr lang="en-GB" sz="1200" baseline="30000" dirty="0">
                <a:solidFill>
                  <a:srgbClr val="FFFFFF"/>
                </a:solidFill>
                <a:latin typeface="Arial" panose="020B0604020202020204" pitchFamily="34" charset="0"/>
                <a:cs typeface="Arial" panose="020B0604020202020204" pitchFamily="34" charset="0"/>
              </a:rPr>
              <a:t>www.pickereurope.org</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England and Wales: 1081688</a:t>
            </a: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Scotland: SC045048</a:t>
            </a:r>
            <a:r>
              <a:rPr lang="en-GB" sz="1000" dirty="0">
                <a:solidFill>
                  <a:srgbClr val="FFFFFF"/>
                </a:solidFill>
                <a:latin typeface="Arial" panose="020B0604020202020204" pitchFamily="34" charset="0"/>
                <a:cs typeface="Arial" panose="020B0604020202020204" pitchFamily="34" charset="0"/>
              </a:rPr>
              <a:t> </a:t>
            </a:r>
          </a:p>
          <a:p>
            <a:pPr defTabSz="914400">
              <a:defRPr/>
            </a:pPr>
            <a:r>
              <a:rPr lang="en-GB" sz="1000" baseline="30000" dirty="0">
                <a:solidFill>
                  <a:srgbClr val="FFFFFF"/>
                </a:solidFill>
                <a:latin typeface="Arial" panose="020B0604020202020204" pitchFamily="34" charset="0"/>
                <a:cs typeface="Arial" panose="020B0604020202020204" pitchFamily="34" charset="0"/>
              </a:rPr>
              <a:t>Company limited by guarantee registered in England and Wales</a:t>
            </a:r>
            <a:endParaRPr lang="en-US" sz="1000" dirty="0">
              <a:solidFill>
                <a:srgbClr val="FFFFFF"/>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28650" y="365126"/>
            <a:ext cx="3680883" cy="1152000"/>
          </a:xfrm>
        </p:spPr>
        <p:txBody>
          <a:bodyPr>
            <a:normAutofit/>
          </a:bodyPr>
          <a:lstStyle>
            <a:lvl1pPr>
              <a:defRPr sz="32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127537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9CEC94D-B8C7-481F-904E-0702C912B9AB}" type="datetime1">
              <a:rPr lang="en-US" smtClean="0">
                <a:solidFill>
                  <a:prstClr val="black">
                    <a:tint val="75000"/>
                  </a:prstClr>
                </a:solidFill>
              </a:rPr>
              <a:pPr/>
              <a:t>7/10/2019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B99C7A-614B-473C-9A27-CF4760304C4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0180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452D5E-21E1-4782-8546-6EB76C273D68}" type="datetime1">
              <a:rPr lang="en-US" smtClean="0">
                <a:solidFill>
                  <a:prstClr val="black">
                    <a:tint val="75000"/>
                  </a:prstClr>
                </a:solidFill>
              </a:rPr>
              <a:pPr/>
              <a:t>7/10/2019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B99C7A-614B-473C-9A27-CF4760304C4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8635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679764-9BF4-46CE-B881-43ABEED6A864}" type="datetime1">
              <a:rPr lang="en-US" smtClean="0">
                <a:solidFill>
                  <a:prstClr val="black">
                    <a:tint val="75000"/>
                  </a:prstClr>
                </a:solidFill>
              </a:rPr>
              <a:pPr/>
              <a:t>7/10/2019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B99C7A-614B-473C-9A27-CF4760304C4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24590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E11E37-BF80-4B5B-82A5-E78FB01E7EE3}" type="datetime1">
              <a:rPr lang="en-US" smtClean="0">
                <a:solidFill>
                  <a:prstClr val="black">
                    <a:tint val="75000"/>
                  </a:prstClr>
                </a:solidFill>
              </a:rPr>
              <a:pPr/>
              <a:t>7/10/2019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B99C7A-614B-473C-9A27-CF4760304C4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16341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5863A9-2802-4EDE-B91E-ED460680758E}" type="datetime1">
              <a:rPr lang="en-US" smtClean="0">
                <a:solidFill>
                  <a:prstClr val="black">
                    <a:tint val="75000"/>
                  </a:prstClr>
                </a:solidFill>
              </a:rPr>
              <a:pPr/>
              <a:t>7/10/2019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EB99C7A-614B-473C-9A27-CF4760304C4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679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8" name="Content Placeholder 2"/>
          <p:cNvSpPr>
            <a:spLocks noGrp="1"/>
          </p:cNvSpPr>
          <p:nvPr>
            <p:ph sz="half" idx="13"/>
          </p:nvPr>
        </p:nvSpPr>
        <p:spPr>
          <a:xfrm>
            <a:off x="46291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05621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3D3830-E13F-4B7B-864A-A128F395561B}" type="datetime1">
              <a:rPr lang="en-US" smtClean="0">
                <a:solidFill>
                  <a:prstClr val="black">
                    <a:tint val="75000"/>
                  </a:prstClr>
                </a:solidFill>
              </a:rPr>
              <a:pPr/>
              <a:t>7/10/2019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EB99C7A-614B-473C-9A27-CF4760304C4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64771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37481-5958-49BE-9C09-B819F6D2F73B}" type="datetime1">
              <a:rPr lang="en-US" smtClean="0">
                <a:solidFill>
                  <a:prstClr val="black">
                    <a:tint val="75000"/>
                  </a:prstClr>
                </a:solidFill>
              </a:rPr>
              <a:pPr/>
              <a:t>7/10/2019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EB99C7A-614B-473C-9A27-CF4760304C4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95815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5E23C3-5A62-4849-B860-54ECF36096F8}" type="datetime1">
              <a:rPr lang="en-US" smtClean="0">
                <a:solidFill>
                  <a:prstClr val="black">
                    <a:tint val="75000"/>
                  </a:prstClr>
                </a:solidFill>
              </a:rPr>
              <a:pPr/>
              <a:t>7/10/2019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B99C7A-614B-473C-9A27-CF4760304C4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81106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8B3B22-81E3-49BC-BFCE-A56AEA8046A3}" type="datetime1">
              <a:rPr lang="en-US" smtClean="0">
                <a:solidFill>
                  <a:prstClr val="black">
                    <a:tint val="75000"/>
                  </a:prstClr>
                </a:solidFill>
              </a:rPr>
              <a:pPr/>
              <a:t>7/10/2019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B99C7A-614B-473C-9A27-CF4760304C4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50123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68F072-5516-40DC-8A92-B3DB913AD2A6}" type="datetime1">
              <a:rPr lang="en-US" smtClean="0">
                <a:solidFill>
                  <a:prstClr val="black">
                    <a:tint val="75000"/>
                  </a:prstClr>
                </a:solidFill>
              </a:rPr>
              <a:pPr/>
              <a:t>7/10/2019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B99C7A-614B-473C-9A27-CF4760304C4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78869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07A52-7D46-400B-BFF5-556AE78B3DD6}" type="datetime1">
              <a:rPr lang="en-US" smtClean="0">
                <a:solidFill>
                  <a:prstClr val="black">
                    <a:tint val="75000"/>
                  </a:prstClr>
                </a:solidFill>
              </a:rPr>
              <a:pPr/>
              <a:t>7/10/2019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B99C7A-614B-473C-9A27-CF4760304C4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218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tint val="75000"/>
                  </a:srgbClr>
                </a:solidFill>
              </a:rPr>
              <a:pPr/>
              <a:t>‹#›</a:t>
            </a:fld>
            <a:endParaRPr lang="en-GB" dirty="0">
              <a:solidFill>
                <a:srgbClr val="4D4639">
                  <a:tint val="75000"/>
                </a:srgbClr>
              </a:solidFill>
            </a:endParaRPr>
          </a:p>
        </p:txBody>
      </p:sp>
    </p:spTree>
    <p:extLst>
      <p:ext uri="{BB962C8B-B14F-4D97-AF65-F5344CB8AC3E}">
        <p14:creationId xmlns:p14="http://schemas.microsoft.com/office/powerpoint/2010/main" val="401536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727326"/>
            <a:ext cx="7886700" cy="1152000"/>
          </a:xfrm>
        </p:spPr>
        <p:txBody>
          <a:bodyPr/>
          <a:lstStyle>
            <a:lvl1pPr algn="ctr">
              <a:defRPr i="1"/>
            </a:lvl1pPr>
          </a:lstStyle>
          <a:p>
            <a:r>
              <a:rPr lang="en-US" dirty="0"/>
              <a:t>Click to edit Master title style</a:t>
            </a:r>
            <a:endParaRPr lang="en-GB"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96464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ircle image divider">
    <p:bg>
      <p:bgPr>
        <a:solidFill>
          <a:schemeClr val="accent5"/>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
        <p:nvSpPr>
          <p:cNvPr id="6" name="Picture Placeholder 1"/>
          <p:cNvSpPr>
            <a:spLocks noGrp="1"/>
          </p:cNvSpPr>
          <p:nvPr>
            <p:ph type="pic" sz="quarter" idx="13"/>
          </p:nvPr>
        </p:nvSpPr>
        <p:spPr>
          <a:xfrm>
            <a:off x="3166891" y="-2583869"/>
            <a:ext cx="8128609" cy="8128609"/>
          </a:xfrm>
          <a:prstGeom prst="ellipse">
            <a:avLst/>
          </a:prstGeom>
          <a:solidFill>
            <a:schemeClr val="bg1"/>
          </a:solidFill>
          <a:ln w="609600">
            <a:noFill/>
          </a:ln>
        </p:spPr>
      </p:sp>
      <p:sp>
        <p:nvSpPr>
          <p:cNvPr id="2" name="Title 1"/>
          <p:cNvSpPr>
            <a:spLocks noGrp="1"/>
          </p:cNvSpPr>
          <p:nvPr>
            <p:ph type="title"/>
          </p:nvPr>
        </p:nvSpPr>
        <p:spPr>
          <a:xfrm>
            <a:off x="628650" y="4708526"/>
            <a:ext cx="7886700" cy="1152000"/>
          </a:xfrm>
        </p:spPr>
        <p:txBody>
          <a:bodyPr anchor="b">
            <a:normAutofit/>
          </a:bodyPr>
          <a:lstStyle>
            <a:lvl1pPr algn="l">
              <a:defRPr sz="3200" i="0"/>
            </a:lvl1pPr>
          </a:lstStyle>
          <a:p>
            <a:r>
              <a:rPr lang="en-US" dirty="0"/>
              <a:t>Click to edit Master title style</a:t>
            </a:r>
            <a:endParaRPr lang="en-GB" dirty="0"/>
          </a:p>
        </p:txBody>
      </p:sp>
    </p:spTree>
    <p:extLst>
      <p:ext uri="{BB962C8B-B14F-4D97-AF65-F5344CB8AC3E}">
        <p14:creationId xmlns:p14="http://schemas.microsoft.com/office/powerpoint/2010/main" val="2940998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10" descr="pickerlogo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916" y="157161"/>
            <a:ext cx="3230283" cy="2387600"/>
          </a:xfrm>
        </p:spPr>
        <p:txBody>
          <a:bodyPr anchor="b">
            <a:normAutofit/>
          </a:bodyPr>
          <a:lstStyle>
            <a:lvl1pPr algn="l">
              <a:defRPr sz="2000">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5227916" y="2636836"/>
            <a:ext cx="3230283" cy="1655762"/>
          </a:xfrm>
          <a:prstGeom prst="rect">
            <a:avLst/>
          </a:prstGeom>
        </p:spPr>
        <p:txBody>
          <a:bodyPr>
            <a:normAutofit/>
          </a:bodyPr>
          <a:lstStyle>
            <a:lvl1pPr marL="0" indent="0" algn="l">
              <a:buNone/>
              <a:defRPr sz="140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11" name="Picture Placeholder 1"/>
          <p:cNvSpPr>
            <a:spLocks noGrp="1"/>
          </p:cNvSpPr>
          <p:nvPr>
            <p:ph type="pic" sz="quarter" idx="13"/>
          </p:nvPr>
        </p:nvSpPr>
        <p:spPr>
          <a:xfrm>
            <a:off x="-763591" y="558795"/>
            <a:ext cx="5224569" cy="5224569"/>
          </a:xfrm>
          <a:prstGeom prst="ellipse">
            <a:avLst/>
          </a:prstGeom>
          <a:ln w="609600">
            <a:solidFill>
              <a:schemeClr val="accent5"/>
            </a:solidFill>
          </a:ln>
        </p:spPr>
      </p:sp>
    </p:spTree>
    <p:extLst>
      <p:ext uri="{BB962C8B-B14F-4D97-AF65-F5344CB8AC3E}">
        <p14:creationId xmlns:p14="http://schemas.microsoft.com/office/powerpoint/2010/main" val="749647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details">
    <p:bg>
      <p:bgPr>
        <a:solidFill>
          <a:schemeClr val="accent4"/>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82261" cy="6858000"/>
          </a:xfrm>
          <a:prstGeom prst="rect">
            <a:avLst/>
          </a:prstGeom>
        </p:spPr>
      </p:pic>
      <p:pic>
        <p:nvPicPr>
          <p:cNvPr id="6" name="Picture 9"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742950" y="1638300"/>
            <a:ext cx="2908300" cy="185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defTabSz="914400">
              <a:defRPr/>
            </a:pPr>
            <a:r>
              <a:rPr lang="en-GB" sz="1200" baseline="30000" dirty="0">
                <a:solidFill>
                  <a:srgbClr val="FFFFFF"/>
                </a:solidFill>
                <a:latin typeface="Arial" panose="020B0604020202020204" pitchFamily="34" charset="0"/>
                <a:cs typeface="Arial" panose="020B0604020202020204" pitchFamily="34" charset="0"/>
              </a:rPr>
              <a:t>Picker Institute Europe</a:t>
            </a:r>
          </a:p>
          <a:p>
            <a:pPr defTabSz="914400">
              <a:defRPr/>
            </a:pPr>
            <a:r>
              <a:rPr lang="en-GB" sz="1200" baseline="30000" dirty="0">
                <a:solidFill>
                  <a:srgbClr val="FFFFFF"/>
                </a:solidFill>
                <a:latin typeface="Arial" panose="020B0604020202020204" pitchFamily="34" charset="0"/>
                <a:cs typeface="Arial" panose="020B0604020202020204" pitchFamily="34" charset="0"/>
              </a:rPr>
              <a:t>Buxton Court</a:t>
            </a:r>
          </a:p>
          <a:p>
            <a:pPr defTabSz="914400">
              <a:defRPr/>
            </a:pPr>
            <a:r>
              <a:rPr lang="en-GB" sz="1200" baseline="30000" dirty="0">
                <a:solidFill>
                  <a:srgbClr val="FFFFFF"/>
                </a:solidFill>
                <a:latin typeface="Arial" panose="020B0604020202020204" pitchFamily="34" charset="0"/>
                <a:cs typeface="Arial" panose="020B0604020202020204" pitchFamily="34" charset="0"/>
              </a:rPr>
              <a:t>3 West Way</a:t>
            </a:r>
          </a:p>
          <a:p>
            <a:pPr defTabSz="914400">
              <a:defRPr/>
            </a:pPr>
            <a:r>
              <a:rPr lang="en-GB" sz="1200" baseline="30000" dirty="0">
                <a:solidFill>
                  <a:srgbClr val="FFFFFF"/>
                </a:solidFill>
                <a:latin typeface="Arial" panose="020B0604020202020204" pitchFamily="34" charset="0"/>
                <a:cs typeface="Arial" panose="020B0604020202020204" pitchFamily="34" charset="0"/>
              </a:rPr>
              <a:t>Oxford OX2 0JB</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Tel: + 44 (0) 1865 208100</a:t>
            </a:r>
          </a:p>
          <a:p>
            <a:pPr defTabSz="914400">
              <a:defRPr/>
            </a:pPr>
            <a:r>
              <a:rPr lang="en-GB" sz="1200" baseline="30000" dirty="0">
                <a:solidFill>
                  <a:srgbClr val="FFFFFF"/>
                </a:solidFill>
                <a:latin typeface="Arial" panose="020B0604020202020204" pitchFamily="34" charset="0"/>
                <a:cs typeface="Arial" panose="020B0604020202020204" pitchFamily="34" charset="0"/>
              </a:rPr>
              <a:t>Fax: + 44 (0) 1865 208101</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200" baseline="30000" dirty="0">
                <a:solidFill>
                  <a:srgbClr val="FFFFFF"/>
                </a:solidFill>
                <a:latin typeface="Arial" panose="020B0604020202020204" pitchFamily="34" charset="0"/>
                <a:cs typeface="Arial" panose="020B0604020202020204" pitchFamily="34" charset="0"/>
              </a:rPr>
              <a:t>Info@pickereurope.ac.uk</a:t>
            </a:r>
          </a:p>
          <a:p>
            <a:pPr defTabSz="914400">
              <a:defRPr/>
            </a:pPr>
            <a:r>
              <a:rPr lang="en-GB" sz="1200" baseline="30000" dirty="0">
                <a:solidFill>
                  <a:srgbClr val="FFFFFF"/>
                </a:solidFill>
                <a:latin typeface="Arial" panose="020B0604020202020204" pitchFamily="34" charset="0"/>
                <a:cs typeface="Arial" panose="020B0604020202020204" pitchFamily="34" charset="0"/>
              </a:rPr>
              <a:t>www.pickereurope.org</a:t>
            </a:r>
          </a:p>
          <a:p>
            <a:pPr defTabSz="914400">
              <a:defRPr/>
            </a:pPr>
            <a:endParaRPr lang="en-GB" sz="1200" baseline="30000" dirty="0">
              <a:solidFill>
                <a:srgbClr val="FFFFFF"/>
              </a:solidFill>
              <a:latin typeface="Arial" panose="020B0604020202020204" pitchFamily="34" charset="0"/>
              <a:cs typeface="Arial" panose="020B0604020202020204" pitchFamily="34" charset="0"/>
            </a:endParaRP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England and Wales: 1081688</a:t>
            </a:r>
          </a:p>
          <a:p>
            <a:pPr defTabSz="914400">
              <a:defRPr/>
            </a:pPr>
            <a:r>
              <a:rPr lang="en-GB" sz="1000" baseline="30000" dirty="0">
                <a:solidFill>
                  <a:srgbClr val="FFFFFF"/>
                </a:solidFill>
                <a:latin typeface="Arial" panose="020B0604020202020204" pitchFamily="34" charset="0"/>
                <a:cs typeface="Arial" panose="020B0604020202020204" pitchFamily="34" charset="0"/>
              </a:rPr>
              <a:t>Charity registered in Scotland: SC045048</a:t>
            </a:r>
            <a:r>
              <a:rPr lang="en-GB" sz="1000" dirty="0">
                <a:solidFill>
                  <a:srgbClr val="FFFFFF"/>
                </a:solidFill>
                <a:latin typeface="Arial" panose="020B0604020202020204" pitchFamily="34" charset="0"/>
                <a:cs typeface="Arial" panose="020B0604020202020204" pitchFamily="34" charset="0"/>
              </a:rPr>
              <a:t> </a:t>
            </a:r>
          </a:p>
          <a:p>
            <a:pPr defTabSz="914400">
              <a:defRPr/>
            </a:pPr>
            <a:r>
              <a:rPr lang="en-GB" sz="1000" baseline="30000" dirty="0">
                <a:solidFill>
                  <a:srgbClr val="FFFFFF"/>
                </a:solidFill>
                <a:latin typeface="Arial" panose="020B0604020202020204" pitchFamily="34" charset="0"/>
                <a:cs typeface="Arial" panose="020B0604020202020204" pitchFamily="34" charset="0"/>
              </a:rPr>
              <a:t>Company limited by guarantee registered in England and Wales</a:t>
            </a:r>
            <a:endParaRPr lang="en-US" sz="1000" dirty="0">
              <a:solidFill>
                <a:srgbClr val="FFFFFF"/>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28650" y="365126"/>
            <a:ext cx="3680883" cy="1152000"/>
          </a:xfrm>
        </p:spPr>
        <p:txBody>
          <a:bodyPr>
            <a:normAutofit/>
          </a:bodyPr>
          <a:lstStyle>
            <a:lvl1pPr>
              <a:defRPr sz="32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284292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3226"/>
          </a:xfrm>
          <a:prstGeom prst="rect">
            <a:avLst/>
          </a:prstGeom>
        </p:spPr>
      </p:pic>
      <p:pic>
        <p:nvPicPr>
          <p:cNvPr id="9" name="Picture 10"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7161"/>
            <a:ext cx="7772400" cy="2387600"/>
          </a:xfrm>
        </p:spPr>
        <p:txBody>
          <a:bodyPr anchor="b">
            <a:norm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2636836"/>
            <a:ext cx="6858000" cy="1655762"/>
          </a:xfrm>
          <a:prstGeom prst="rect">
            <a:avLst/>
          </a:prstGeo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endParaRPr lang="en-GB" dirty="0">
              <a:solidFill>
                <a:prstClr val="white"/>
              </a:solidFill>
            </a:endParaRPr>
          </a:p>
        </p:txBody>
      </p:sp>
    </p:spTree>
    <p:extLst>
      <p:ext uri="{BB962C8B-B14F-4D97-AF65-F5344CB8AC3E}">
        <p14:creationId xmlns:p14="http://schemas.microsoft.com/office/powerpoint/2010/main" val="79407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52000"/>
          </a:xfrm>
          <a:prstGeom prst="rect">
            <a:avLst/>
          </a:prstGeom>
        </p:spPr>
        <p:txBody>
          <a:bodyPr vert="horz" lIns="91440" tIns="45720" rIns="91440" bIns="45720" rtlCol="0" anchor="ctr">
            <a:normAutofit/>
          </a:bodyPr>
          <a:lstStyle/>
          <a:p>
            <a:r>
              <a:rPr lang="en-US" dirty="0"/>
              <a:t>Click to edit Master title style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pPr defTabSz="914400"/>
            <a:fld id="{66B4F769-270F-4AEF-A4B4-E755A10C134C}" type="slidenum">
              <a:rPr lang="en-GB" smtClean="0">
                <a:solidFill>
                  <a:srgbClr val="4D4639">
                    <a:tint val="75000"/>
                  </a:srgbClr>
                </a:solidFill>
              </a:rPr>
              <a:pPr defTabSz="914400"/>
              <a:t>‹#›</a:t>
            </a:fld>
            <a:endParaRPr lang="en-GB" dirty="0">
              <a:solidFill>
                <a:srgbClr val="4D4639">
                  <a:tint val="75000"/>
                </a:srgbClr>
              </a:solidFill>
            </a:endParaRPr>
          </a:p>
        </p:txBody>
      </p:sp>
      <p:pic>
        <p:nvPicPr>
          <p:cNvPr id="5" name="Picture 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96849" y="6070661"/>
            <a:ext cx="1461975" cy="650815"/>
          </a:xfrm>
          <a:prstGeom prst="rect">
            <a:avLst/>
          </a:prstGeom>
        </p:spPr>
      </p:pic>
    </p:spTree>
    <p:extLst>
      <p:ext uri="{BB962C8B-B14F-4D97-AF65-F5344CB8AC3E}">
        <p14:creationId xmlns:p14="http://schemas.microsoft.com/office/powerpoint/2010/main" val="102839242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Lst>
  <p:hf hdr="0" ftr="0" dt="0"/>
  <p:txStyles>
    <p:titleStyle>
      <a:lvl1pPr algn="l" defTabSz="914400" rtl="0" eaLnBrk="1" latinLnBrk="0" hangingPunct="1">
        <a:lnSpc>
          <a:spcPct val="90000"/>
        </a:lnSpc>
        <a:spcBef>
          <a:spcPct val="0"/>
        </a:spcBef>
        <a:buNone/>
        <a:defRPr sz="3600" kern="1200">
          <a:solidFill>
            <a:schemeClr val="accent4"/>
          </a:solidFill>
          <a:latin typeface="Arial" panose="020B0604020202020204" pitchFamily="34" charset="0"/>
          <a:ea typeface="+mj-ea"/>
          <a:cs typeface="Arial" panose="020B0604020202020204" pitchFamily="34" charset="0"/>
        </a:defRPr>
      </a:lvl1pPr>
    </p:titleStyle>
    <p:bodyStyle>
      <a:lvl1pPr marL="228600" marR="0"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sz="2800" kern="120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52000"/>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pPr defTabSz="914400"/>
            <a:endParaRPr lang="en-GB" dirty="0">
              <a:solidFill>
                <a:srgbClr val="4D4639">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pPr defTabSz="914400"/>
            <a:fld id="{66B4F769-270F-4AEF-A4B4-E755A10C134C}" type="slidenum">
              <a:rPr lang="en-GB" smtClean="0">
                <a:solidFill>
                  <a:srgbClr val="4D4639">
                    <a:tint val="75000"/>
                  </a:srgbClr>
                </a:solidFill>
              </a:rPr>
              <a:pPr defTabSz="914400"/>
              <a:t>‹#›</a:t>
            </a:fld>
            <a:endParaRPr lang="en-GB" dirty="0">
              <a:solidFill>
                <a:srgbClr val="4D4639">
                  <a:tint val="75000"/>
                </a:srgbClr>
              </a:solidFill>
            </a:endParaRPr>
          </a:p>
        </p:txBody>
      </p:sp>
    </p:spTree>
    <p:extLst>
      <p:ext uri="{BB962C8B-B14F-4D97-AF65-F5344CB8AC3E}">
        <p14:creationId xmlns:p14="http://schemas.microsoft.com/office/powerpoint/2010/main" val="346840786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Lst>
  <p:hf hdr="0" ftr="0" dt="0"/>
  <p:txStyles>
    <p:titleStyle>
      <a:lvl1pPr algn="l" defTabSz="914400" rtl="0" eaLnBrk="1" latinLnBrk="0" hangingPunct="1">
        <a:lnSpc>
          <a:spcPct val="90000"/>
        </a:lnSpc>
        <a:spcBef>
          <a:spcPct val="0"/>
        </a:spcBef>
        <a:buNone/>
        <a:defRPr sz="3600" kern="1200">
          <a:solidFill>
            <a:schemeClr val="accent4"/>
          </a:solidFill>
          <a:latin typeface="Arial" panose="020B0604020202020204" pitchFamily="34" charset="0"/>
          <a:ea typeface="+mj-ea"/>
          <a:cs typeface="Arial" panose="020B0604020202020204" pitchFamily="34" charset="0"/>
        </a:defRPr>
      </a:lvl1pPr>
    </p:titleStyle>
    <p:bodyStyle>
      <a:lvl1pPr marL="228600" marR="0"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sz="2800" kern="120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52000"/>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pPr defTabSz="914400"/>
            <a:r>
              <a:rPr lang="en-US" dirty="0">
                <a:solidFill>
                  <a:srgbClr val="4D4639">
                    <a:tint val="75000"/>
                  </a:srgbClr>
                </a:solidFill>
              </a:rPr>
              <a:t>Picker Institute Europe</a:t>
            </a:r>
            <a:endParaRPr lang="en-GB" dirty="0">
              <a:solidFill>
                <a:srgbClr val="4D4639">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pPr defTabSz="914400"/>
            <a:fld id="{66B4F769-270F-4AEF-A4B4-E755A10C134C}" type="slidenum">
              <a:rPr lang="en-GB" smtClean="0">
                <a:solidFill>
                  <a:srgbClr val="4D4639">
                    <a:tint val="75000"/>
                  </a:srgbClr>
                </a:solidFill>
              </a:rPr>
              <a:pPr defTabSz="914400"/>
              <a:t>‹#›</a:t>
            </a:fld>
            <a:endParaRPr lang="en-GB" dirty="0">
              <a:solidFill>
                <a:srgbClr val="4D4639">
                  <a:tint val="75000"/>
                </a:srgbClr>
              </a:solidFill>
            </a:endParaRPr>
          </a:p>
        </p:txBody>
      </p:sp>
    </p:spTree>
    <p:extLst>
      <p:ext uri="{BB962C8B-B14F-4D97-AF65-F5344CB8AC3E}">
        <p14:creationId xmlns:p14="http://schemas.microsoft.com/office/powerpoint/2010/main" val="3428404672"/>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Lst>
  <p:hf hdr="0" ftr="0"/>
  <p:txStyles>
    <p:titleStyle>
      <a:lvl1pPr algn="l" defTabSz="914400" rtl="0" eaLnBrk="1" latinLnBrk="0" hangingPunct="1">
        <a:lnSpc>
          <a:spcPct val="90000"/>
        </a:lnSpc>
        <a:spcBef>
          <a:spcPct val="0"/>
        </a:spcBef>
        <a:buNone/>
        <a:defRPr sz="3600" kern="1200">
          <a:solidFill>
            <a:schemeClr val="accent4"/>
          </a:solidFill>
          <a:latin typeface="Arial" panose="020B0604020202020204" pitchFamily="34" charset="0"/>
          <a:ea typeface="+mj-ea"/>
          <a:cs typeface="Arial" panose="020B0604020202020204" pitchFamily="34" charset="0"/>
        </a:defRPr>
      </a:lvl1pPr>
    </p:titleStyle>
    <p:bodyStyle>
      <a:lvl1pPr marL="228600" marR="0"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sz="2800" kern="120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FDB1EE56-5C33-4249-86A2-106D21BC6894}" type="datetime1">
              <a:rPr lang="en-US" smtClean="0">
                <a:solidFill>
                  <a:prstClr val="black">
                    <a:tint val="75000"/>
                  </a:prstClr>
                </a:solidFill>
              </a:rPr>
              <a:pPr defTabSz="685800"/>
              <a:t>7/10/2019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8EB99C7A-614B-473C-9A27-CF4760304C41}"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729221291"/>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http://nhssurveys.org/usefullinks"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hyperlink" Target="http://www.nhssurveys.org/Filestore/Generic_instructions/Generic_Data_protection_V8.pdf" TargetMode="Externa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hyperlink" Target="http://www.nhssurveys.org/Filestore/Generic_instructions/Generic_Implementing_survey_V7.pdf"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hyperlink" Target="http://www.nhssurveys.org/usefullinks" TargetMode="Externa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hyperlink" Target="http://www.nhssurveys.org/survey/2338" TargetMode="Externa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3" Type="http://schemas.openxmlformats.org/officeDocument/2006/relationships/hyperlink" Target="http://nhssurveys.org/surveys/1433" TargetMode="External"/><Relationship Id="rId2" Type="http://schemas.openxmlformats.org/officeDocument/2006/relationships/notesSlide" Target="../notesSlides/notesSlide18.xml"/><Relationship Id="rId1" Type="http://schemas.openxmlformats.org/officeDocument/2006/relationships/slideLayout" Target="../slideLayouts/slideLayout10.xml"/><Relationship Id="rId4" Type="http://schemas.openxmlformats.org/officeDocument/2006/relationships/hyperlink" Target="mailto:inpatients@surveycoordination.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1231745"/>
            <a:ext cx="8431305" cy="4536000"/>
          </a:xfrm>
        </p:spPr>
        <p:txBody>
          <a:bodyPr/>
          <a:lstStyle/>
          <a:p>
            <a:pPr marL="0" indent="0" algn="ctr">
              <a:buNone/>
            </a:pPr>
            <a:endParaRPr lang="en-GB" sz="5400" b="1" dirty="0">
              <a:solidFill>
                <a:srgbClr val="007B4E"/>
              </a:solidFill>
            </a:endParaRPr>
          </a:p>
          <a:p>
            <a:pPr marL="0" indent="0" algn="ctr">
              <a:buNone/>
            </a:pPr>
            <a:r>
              <a:rPr lang="en-GB" sz="5400" b="1" dirty="0">
                <a:solidFill>
                  <a:srgbClr val="007B4E"/>
                </a:solidFill>
              </a:rPr>
              <a:t>Inpatient Survey 2019: Trust webinar</a:t>
            </a:r>
          </a:p>
          <a:p>
            <a:pPr marL="0" indent="0" algn="ctr">
              <a:buNone/>
            </a:pPr>
            <a:endParaRPr lang="en-GB" sz="5400" b="1" dirty="0">
              <a:solidFill>
                <a:srgbClr val="007B4E"/>
              </a:solidFill>
            </a:endParaRPr>
          </a:p>
          <a:p>
            <a:pPr marL="0" indent="0" algn="ctr">
              <a:buNone/>
            </a:pPr>
            <a:endParaRPr lang="en-GB" sz="5400" b="1" dirty="0">
              <a:solidFill>
                <a:srgbClr val="007B4E"/>
              </a:solidFill>
            </a:endParaRPr>
          </a:p>
          <a:p>
            <a:pPr marL="0" indent="0">
              <a:buNone/>
            </a:pPr>
            <a:endParaRPr lang="en-GB" b="1"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a:t>
            </a:fld>
            <a:endParaRPr lang="en-GB" dirty="0">
              <a:solidFill>
                <a:srgbClr val="4D4639"/>
              </a:solidFill>
            </a:endParaRPr>
          </a:p>
        </p:txBody>
      </p:sp>
    </p:spTree>
    <p:extLst>
      <p:ext uri="{BB962C8B-B14F-4D97-AF65-F5344CB8AC3E}">
        <p14:creationId xmlns:p14="http://schemas.microsoft.com/office/powerpoint/2010/main" val="3428868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Covering letter changes</a:t>
            </a:r>
          </a:p>
        </p:txBody>
      </p:sp>
      <p:sp>
        <p:nvSpPr>
          <p:cNvPr id="3" name="Content Placeholder 2"/>
          <p:cNvSpPr>
            <a:spLocks noGrp="1"/>
          </p:cNvSpPr>
          <p:nvPr>
            <p:ph idx="1"/>
          </p:nvPr>
        </p:nvSpPr>
        <p:spPr>
          <a:xfrm>
            <a:off x="628650" y="1634067"/>
            <a:ext cx="7886700" cy="3893522"/>
          </a:xfrm>
        </p:spPr>
        <p:txBody>
          <a:bodyPr/>
          <a:lstStyle/>
          <a:p>
            <a:pPr>
              <a:buSzPct val="100000"/>
              <a:buFont typeface="Courier New" panose="02070309020205020404" pitchFamily="49" charset="0"/>
              <a:buChar char="o"/>
            </a:pPr>
            <a:r>
              <a:rPr lang="en-GB" sz="2000" dirty="0"/>
              <a:t>Changes to format and wording in line with work across the NHS Patient Survey Programme:</a:t>
            </a:r>
          </a:p>
          <a:p>
            <a:pPr lvl="1">
              <a:buSzPct val="100000"/>
              <a:buFont typeface="Courier New" panose="02070309020205020404" pitchFamily="49" charset="0"/>
              <a:buChar char="o"/>
            </a:pPr>
            <a:r>
              <a:rPr lang="en-GB" sz="2000" dirty="0"/>
              <a:t>Clearer wording including reference to ‘overnight’ stay</a:t>
            </a:r>
          </a:p>
          <a:p>
            <a:pPr lvl="1">
              <a:buSzPct val="100000"/>
              <a:buFont typeface="Courier New" panose="02070309020205020404" pitchFamily="49" charset="0"/>
              <a:buChar char="o"/>
            </a:pPr>
            <a:r>
              <a:rPr lang="en-GB" sz="2000" dirty="0"/>
              <a:t>More information about data protection added</a:t>
            </a:r>
          </a:p>
          <a:p>
            <a:pPr lvl="1">
              <a:buSzPct val="100000"/>
              <a:buFont typeface="Courier New" panose="02070309020205020404" pitchFamily="49" charset="0"/>
              <a:buChar char="o"/>
            </a:pPr>
            <a:r>
              <a:rPr lang="en-GB" sz="2000" dirty="0"/>
              <a:t>The 1</a:t>
            </a:r>
            <a:r>
              <a:rPr lang="en-GB" sz="2000" baseline="30000" dirty="0"/>
              <a:t>st</a:t>
            </a:r>
            <a:r>
              <a:rPr lang="en-GB" sz="2000" dirty="0"/>
              <a:t> reminder letter will have the trust header and signatory as per the other two letters</a:t>
            </a:r>
          </a:p>
          <a:p>
            <a:pPr>
              <a:buSzPct val="100000"/>
              <a:buFont typeface="Courier New" panose="02070309020205020404" pitchFamily="49" charset="0"/>
              <a:buChar char="o"/>
            </a:pPr>
            <a:r>
              <a:rPr lang="en-GB" sz="2000" dirty="0"/>
              <a:t>Covering letters will be published after Ethics approval granted.</a:t>
            </a: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10</a:t>
            </a:fld>
            <a:endParaRPr lang="en-GB" dirty="0">
              <a:solidFill>
                <a:srgbClr val="4D4639"/>
              </a:solidFill>
            </a:endParaRPr>
          </a:p>
        </p:txBody>
      </p:sp>
    </p:spTree>
    <p:extLst>
      <p:ext uri="{BB962C8B-B14F-4D97-AF65-F5344CB8AC3E}">
        <p14:creationId xmlns:p14="http://schemas.microsoft.com/office/powerpoint/2010/main" val="485126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changes</a:t>
            </a:r>
          </a:p>
        </p:txBody>
      </p:sp>
      <p:sp>
        <p:nvSpPr>
          <p:cNvPr id="3" name="Content Placeholder 2"/>
          <p:cNvSpPr>
            <a:spLocks noGrp="1"/>
          </p:cNvSpPr>
          <p:nvPr>
            <p:ph idx="1"/>
          </p:nvPr>
        </p:nvSpPr>
        <p:spPr>
          <a:xfrm>
            <a:off x="628650" y="1634067"/>
            <a:ext cx="7886700" cy="3893522"/>
          </a:xfrm>
        </p:spPr>
        <p:txBody>
          <a:bodyPr/>
          <a:lstStyle/>
          <a:p>
            <a:pPr>
              <a:buSzPct val="100000"/>
              <a:buFont typeface="Courier New" panose="02070309020205020404" pitchFamily="49" charset="0"/>
              <a:buChar char="o"/>
            </a:pPr>
            <a:r>
              <a:rPr lang="en-GB" sz="2000" dirty="0"/>
              <a:t>No CQC flyer included in survey packs</a:t>
            </a:r>
          </a:p>
          <a:p>
            <a:pPr lvl="1">
              <a:buSzPct val="100000"/>
              <a:buFont typeface="Courier New" panose="02070309020205020404" pitchFamily="49" charset="0"/>
              <a:buChar char="o"/>
            </a:pPr>
            <a:r>
              <a:rPr lang="en-GB" sz="2000" dirty="0"/>
              <a:t>This is in line with the practice elsewhere in the programme following a recent pilot suggesting that its inclusion has no beneficial impact on response rates</a:t>
            </a: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11</a:t>
            </a:fld>
            <a:endParaRPr lang="en-GB" dirty="0">
              <a:solidFill>
                <a:srgbClr val="4D4639"/>
              </a:solidFill>
            </a:endParaRPr>
          </a:p>
        </p:txBody>
      </p:sp>
    </p:spTree>
    <p:extLst>
      <p:ext uri="{BB962C8B-B14F-4D97-AF65-F5344CB8AC3E}">
        <p14:creationId xmlns:p14="http://schemas.microsoft.com/office/powerpoint/2010/main" val="4119004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1200" b="1" dirty="0">
              <a:solidFill>
                <a:srgbClr val="007B4E"/>
              </a:solidFill>
            </a:endParaRPr>
          </a:p>
          <a:p>
            <a:pPr marL="0" indent="0" algn="ctr">
              <a:buNone/>
            </a:pPr>
            <a:r>
              <a:rPr lang="en-GB" sz="5400" b="1" dirty="0">
                <a:solidFill>
                  <a:srgbClr val="007B4E"/>
                </a:solidFill>
              </a:rPr>
              <a:t>Section 251 requirements</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12</a:t>
            </a:fld>
            <a:endParaRPr lang="en-GB" dirty="0">
              <a:solidFill>
                <a:srgbClr val="4D4639"/>
              </a:solidFill>
            </a:endParaRPr>
          </a:p>
        </p:txBody>
      </p:sp>
    </p:spTree>
    <p:extLst>
      <p:ext uri="{BB962C8B-B14F-4D97-AF65-F5344CB8AC3E}">
        <p14:creationId xmlns:p14="http://schemas.microsoft.com/office/powerpoint/2010/main" val="356818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dirty="0"/>
              <a:t>Allows the common law duty of confidentiality to be put aside in order to enable the processing of patient identifiable information without consent.</a:t>
            </a:r>
          </a:p>
          <a:p>
            <a:pPr>
              <a:buSzPct val="100000"/>
              <a:buFont typeface="Courier New" panose="02070309020205020404" pitchFamily="49" charset="0"/>
              <a:buChar char="o"/>
            </a:pPr>
            <a:r>
              <a:rPr lang="en-GB" dirty="0"/>
              <a:t>Provides a legal basis for trusts to provide names and addresses to contractors.</a:t>
            </a:r>
          </a:p>
          <a:p>
            <a:pPr>
              <a:buSzPct val="100000"/>
              <a:buFont typeface="Courier New" panose="02070309020205020404" pitchFamily="49" charset="0"/>
              <a:buChar char="o"/>
            </a:pPr>
            <a:r>
              <a:rPr lang="en-GB" dirty="0"/>
              <a:t>Any deviation from the methodology outlined in the survey instruction manuals may render the approval invalid and CQC will be obliged to take action.</a:t>
            </a:r>
          </a:p>
          <a:p>
            <a:pPr>
              <a:lnSpc>
                <a:spcPct val="100000"/>
              </a:lnSpc>
              <a:spcBef>
                <a:spcPts val="2400"/>
              </a:spcBef>
            </a:pPr>
            <a:endParaRPr lang="en-GB" dirty="0"/>
          </a:p>
          <a:p>
            <a:pPr marL="0" indent="0">
              <a:lnSpc>
                <a:spcPct val="100000"/>
              </a:lnSpc>
              <a:spcBef>
                <a:spcPts val="2400"/>
              </a:spcBef>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13</a:t>
            </a:fld>
            <a:endParaRPr lang="en-GB" dirty="0">
              <a:solidFill>
                <a:srgbClr val="4D4639"/>
              </a:solidFill>
            </a:endParaRPr>
          </a:p>
        </p:txBody>
      </p:sp>
      <p:sp>
        <p:nvSpPr>
          <p:cNvPr id="3" name="Title 2"/>
          <p:cNvSpPr>
            <a:spLocks noGrp="1"/>
          </p:cNvSpPr>
          <p:nvPr>
            <p:ph type="title"/>
          </p:nvPr>
        </p:nvSpPr>
        <p:spPr/>
        <p:txBody>
          <a:bodyPr/>
          <a:lstStyle/>
          <a:p>
            <a:r>
              <a:rPr lang="en-GB" dirty="0"/>
              <a:t>What is Section 251?</a:t>
            </a:r>
          </a:p>
        </p:txBody>
      </p:sp>
    </p:spTree>
    <p:extLst>
      <p:ext uri="{BB962C8B-B14F-4D97-AF65-F5344CB8AC3E}">
        <p14:creationId xmlns:p14="http://schemas.microsoft.com/office/powerpoint/2010/main" val="520253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28649" y="1266074"/>
            <a:ext cx="7965017" cy="4536000"/>
          </a:xfrm>
        </p:spPr>
        <p:txBody>
          <a:bodyPr/>
          <a:lstStyle/>
          <a:p>
            <a:pPr>
              <a:lnSpc>
                <a:spcPct val="100000"/>
              </a:lnSpc>
              <a:buSzPct val="100000"/>
              <a:buFont typeface="Courier New" panose="02070309020205020404" pitchFamily="49" charset="0"/>
              <a:buChar char="o"/>
            </a:pPr>
            <a:r>
              <a:rPr lang="en-GB" sz="2000" dirty="0"/>
              <a:t>Dissent posters give potential participants the opportunity to opt out of the survey.  </a:t>
            </a:r>
          </a:p>
          <a:p>
            <a:pPr>
              <a:lnSpc>
                <a:spcPct val="100000"/>
              </a:lnSpc>
              <a:buSzPct val="100000"/>
              <a:buFont typeface="Courier New" panose="02070309020205020404" pitchFamily="49" charset="0"/>
              <a:buChar char="o"/>
            </a:pPr>
            <a:r>
              <a:rPr lang="en-GB" sz="2000" dirty="0"/>
              <a:t>With the exception of the trust information box, it is not permitted to alter the poster in any way.</a:t>
            </a:r>
          </a:p>
          <a:p>
            <a:pPr>
              <a:lnSpc>
                <a:spcPct val="100000"/>
              </a:lnSpc>
              <a:buSzPct val="100000"/>
              <a:buFont typeface="Courier New" panose="02070309020205020404" pitchFamily="49" charset="0"/>
              <a:buChar char="o"/>
            </a:pPr>
            <a:r>
              <a:rPr lang="en-GB" sz="2000" dirty="0"/>
              <a:t>In the box provided, a telephone number must be added. In addition, an email and a postal address should be provided if they are available.</a:t>
            </a:r>
          </a:p>
          <a:p>
            <a:pPr>
              <a:lnSpc>
                <a:spcPct val="100000"/>
              </a:lnSpc>
              <a:buSzPct val="100000"/>
              <a:buFont typeface="Courier New" panose="02070309020205020404" pitchFamily="49" charset="0"/>
              <a:buChar char="o"/>
            </a:pPr>
            <a:r>
              <a:rPr lang="en-GB" sz="2000" dirty="0"/>
              <a:t>Posters must be on display during the sampling month(s) to comply with S251 requirements:</a:t>
            </a:r>
          </a:p>
          <a:p>
            <a:pPr lvl="1">
              <a:lnSpc>
                <a:spcPct val="100000"/>
              </a:lnSpc>
              <a:buSzPct val="100000"/>
              <a:buFont typeface="Courier New" panose="02070309020205020404" pitchFamily="49" charset="0"/>
              <a:buChar char="o"/>
            </a:pPr>
            <a:r>
              <a:rPr lang="en-GB" sz="2000" dirty="0"/>
              <a:t>As a minimum, this is July 2019</a:t>
            </a:r>
          </a:p>
          <a:p>
            <a:pPr lvl="1">
              <a:lnSpc>
                <a:spcPct val="100000"/>
              </a:lnSpc>
              <a:buSzPct val="100000"/>
              <a:buFont typeface="Courier New" panose="02070309020205020404" pitchFamily="49" charset="0"/>
              <a:buChar char="o"/>
            </a:pPr>
            <a:r>
              <a:rPr lang="en-GB" sz="2000" dirty="0"/>
              <a:t>Some trusts may have to display in June 2019</a:t>
            </a: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14</a:t>
            </a:fld>
            <a:endParaRPr lang="en-GB" dirty="0">
              <a:solidFill>
                <a:srgbClr val="4D4639"/>
              </a:solidFill>
            </a:endParaRPr>
          </a:p>
        </p:txBody>
      </p:sp>
      <p:sp>
        <p:nvSpPr>
          <p:cNvPr id="2" name="Title 1"/>
          <p:cNvSpPr>
            <a:spLocks noGrp="1"/>
          </p:cNvSpPr>
          <p:nvPr>
            <p:ph type="title"/>
          </p:nvPr>
        </p:nvSpPr>
        <p:spPr/>
        <p:txBody>
          <a:bodyPr/>
          <a:lstStyle/>
          <a:p>
            <a:r>
              <a:rPr lang="en-GB" dirty="0"/>
              <a:t>Section 251 requirements</a:t>
            </a:r>
          </a:p>
        </p:txBody>
      </p:sp>
    </p:spTree>
    <p:extLst>
      <p:ext uri="{BB962C8B-B14F-4D97-AF65-F5344CB8AC3E}">
        <p14:creationId xmlns:p14="http://schemas.microsoft.com/office/powerpoint/2010/main" val="2595522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28650" y="1517126"/>
            <a:ext cx="7965017" cy="4536000"/>
          </a:xfrm>
        </p:spPr>
        <p:txBody>
          <a:bodyPr/>
          <a:lstStyle/>
          <a:p>
            <a:pPr>
              <a:lnSpc>
                <a:spcPct val="100000"/>
              </a:lnSpc>
              <a:spcBef>
                <a:spcPts val="1200"/>
              </a:spcBef>
              <a:buSzPct val="100000"/>
              <a:buFont typeface="Courier New" panose="02070309020205020404" pitchFamily="49" charset="0"/>
              <a:buChar char="o"/>
            </a:pPr>
            <a:r>
              <a:rPr lang="en-GB" sz="2000" dirty="0"/>
              <a:t>We recommend you publicise the survey both internally and externally to ensure patients are aware of the survey and have the opportunity to opt-out should they wish. Example materials are available in the </a:t>
            </a:r>
            <a:r>
              <a:rPr lang="en-GB" sz="2000" dirty="0">
                <a:hlinkClick r:id="rId3"/>
              </a:rPr>
              <a:t>Publicising the survey</a:t>
            </a:r>
            <a:r>
              <a:rPr lang="en-GB" sz="2000" dirty="0"/>
              <a:t> document.  </a:t>
            </a:r>
          </a:p>
          <a:p>
            <a:pPr>
              <a:lnSpc>
                <a:spcPct val="100000"/>
              </a:lnSpc>
              <a:spcBef>
                <a:spcPts val="1200"/>
              </a:spcBef>
              <a:buSzPct val="100000"/>
              <a:buFont typeface="Courier New" panose="02070309020205020404" pitchFamily="49" charset="0"/>
              <a:buChar char="o"/>
            </a:pPr>
            <a:r>
              <a:rPr lang="en-GB" sz="2000" dirty="0"/>
              <a:t>Ensure a log of patients who have dissented from taking part in the survey is accurately kept.</a:t>
            </a:r>
          </a:p>
          <a:p>
            <a:pPr>
              <a:lnSpc>
                <a:spcPct val="100000"/>
              </a:lnSpc>
              <a:spcBef>
                <a:spcPts val="1200"/>
              </a:spcBef>
              <a:buSzPct val="100000"/>
              <a:buFont typeface="Courier New" panose="02070309020205020404" pitchFamily="49" charset="0"/>
              <a:buChar char="o"/>
            </a:pPr>
            <a:r>
              <a:rPr lang="en-GB" sz="2000" dirty="0"/>
              <a:t>Ensure the total number of eligible patients who have dissented from the sharing of their details for any purpose other than their clinical care, or who have dissented from taking part in the survey specifically, are recorded in your sample declaration form and are excluded from your sample. </a:t>
            </a:r>
          </a:p>
          <a:p>
            <a:pPr>
              <a:lnSpc>
                <a:spcPct val="100000"/>
              </a:lnSpc>
              <a:spcBef>
                <a:spcPts val="1200"/>
              </a:spcBef>
              <a:buSzPct val="100000"/>
              <a:buFont typeface="Courier New" panose="02070309020205020404" pitchFamily="49" charset="0"/>
              <a:buChar char="o"/>
            </a:pPr>
            <a:r>
              <a:rPr lang="en-GB" sz="2000" dirty="0"/>
              <a:t>Do not exclude patients under the National Data Guardian opt out: the NPSP has exemption from this</a:t>
            </a:r>
          </a:p>
          <a:p>
            <a:pPr marL="457200" lvl="1" indent="0">
              <a:lnSpc>
                <a:spcPct val="100000"/>
              </a:lnSpc>
              <a:spcBef>
                <a:spcPts val="1800"/>
              </a:spcBef>
              <a:buNone/>
            </a:pPr>
            <a:endParaRPr lang="en-GB" sz="2000" dirty="0"/>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15</a:t>
            </a:fld>
            <a:endParaRPr lang="en-GB" dirty="0">
              <a:solidFill>
                <a:srgbClr val="4D4639"/>
              </a:solidFill>
            </a:endParaRPr>
          </a:p>
        </p:txBody>
      </p:sp>
      <p:sp>
        <p:nvSpPr>
          <p:cNvPr id="2" name="Title 1"/>
          <p:cNvSpPr>
            <a:spLocks noGrp="1"/>
          </p:cNvSpPr>
          <p:nvPr>
            <p:ph type="title"/>
          </p:nvPr>
        </p:nvSpPr>
        <p:spPr/>
        <p:txBody>
          <a:bodyPr/>
          <a:lstStyle/>
          <a:p>
            <a:r>
              <a:rPr lang="en-GB" dirty="0"/>
              <a:t>Section 251 requirements</a:t>
            </a:r>
          </a:p>
        </p:txBody>
      </p:sp>
    </p:spTree>
    <p:extLst>
      <p:ext uri="{BB962C8B-B14F-4D97-AF65-F5344CB8AC3E}">
        <p14:creationId xmlns:p14="http://schemas.microsoft.com/office/powerpoint/2010/main" val="2534580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16</a:t>
            </a:fld>
            <a:endParaRPr lang="en-GB" dirty="0">
              <a:solidFill>
                <a:srgbClr val="4D4639"/>
              </a:solidFill>
            </a:endParaRPr>
          </a:p>
        </p:txBody>
      </p:sp>
      <p:pic>
        <p:nvPicPr>
          <p:cNvPr id="8" name="Picture 7"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28" y="2414736"/>
            <a:ext cx="7478204" cy="233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lstStyle/>
          <a:p>
            <a:r>
              <a:rPr lang="en-GB" dirty="0"/>
              <a:t>National Data Opt Out Programme - Exemption</a:t>
            </a:r>
          </a:p>
        </p:txBody>
      </p:sp>
    </p:spTree>
    <p:extLst>
      <p:ext uri="{BB962C8B-B14F-4D97-AF65-F5344CB8AC3E}">
        <p14:creationId xmlns:p14="http://schemas.microsoft.com/office/powerpoint/2010/main" val="1670296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dirty="0"/>
              <a:t>Trusts sending sample data directly to the Survey Coordination Centre before the declaration form has been approved</a:t>
            </a:r>
          </a:p>
          <a:p>
            <a:pPr>
              <a:buSzPct val="100000"/>
              <a:buFont typeface="Courier New" panose="02070309020205020404" pitchFamily="49" charset="0"/>
              <a:buChar char="o"/>
            </a:pPr>
            <a:r>
              <a:rPr lang="en-GB" dirty="0"/>
              <a:t>Survey Coordination Centre receiving mailing data.</a:t>
            </a:r>
          </a:p>
          <a:p>
            <a:pPr>
              <a:buSzPct val="100000"/>
              <a:buFont typeface="Courier New" panose="02070309020205020404" pitchFamily="49" charset="0"/>
              <a:buChar char="o"/>
            </a:pPr>
            <a:r>
              <a:rPr lang="en-GB" dirty="0"/>
              <a:t>Trusts submitting sample file via email rather than FTP.</a:t>
            </a:r>
          </a:p>
          <a:p>
            <a:pPr>
              <a:buSzPct val="100000"/>
              <a:buFont typeface="Courier New" panose="02070309020205020404" pitchFamily="49" charset="0"/>
              <a:buChar char="o"/>
            </a:pPr>
            <a:r>
              <a:rPr lang="en-GB" dirty="0"/>
              <a:t>Trusts mentioning patient identifiable information (e.g. DOB) over email.</a:t>
            </a:r>
          </a:p>
          <a:p>
            <a:pPr>
              <a:buSzPct val="100000"/>
              <a:buFont typeface="Courier New" panose="02070309020205020404" pitchFamily="49" charset="0"/>
              <a:buChar char="o"/>
            </a:pPr>
            <a:r>
              <a:rPr lang="en-GB" dirty="0"/>
              <a:t>Trusts not password-protecting files.</a:t>
            </a:r>
          </a:p>
          <a:p>
            <a:pPr>
              <a:buSzPct val="100000"/>
              <a:buFont typeface="Courier New" panose="02070309020205020404" pitchFamily="49" charset="0"/>
              <a:buChar char="o"/>
            </a:pPr>
            <a:r>
              <a:rPr lang="en-GB" dirty="0"/>
              <a:t>Generic document on </a:t>
            </a:r>
            <a:r>
              <a:rPr lang="en-GB" dirty="0">
                <a:hlinkClick r:id="rId3"/>
              </a:rPr>
              <a:t>Data protection and confidentiality</a:t>
            </a:r>
            <a:r>
              <a:rPr lang="en-GB" dirty="0"/>
              <a:t> available on our website.</a:t>
            </a:r>
          </a:p>
          <a:p>
            <a:pPr marL="0" indent="0">
              <a:buSzPct val="223000"/>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17</a:t>
            </a:fld>
            <a:endParaRPr lang="en-GB" dirty="0">
              <a:solidFill>
                <a:srgbClr val="4D4639"/>
              </a:solidFill>
            </a:endParaRPr>
          </a:p>
        </p:txBody>
      </p:sp>
      <p:sp>
        <p:nvSpPr>
          <p:cNvPr id="3" name="Title 2"/>
          <p:cNvSpPr>
            <a:spLocks noGrp="1"/>
          </p:cNvSpPr>
          <p:nvPr>
            <p:ph type="title"/>
          </p:nvPr>
        </p:nvSpPr>
        <p:spPr/>
        <p:txBody>
          <a:bodyPr/>
          <a:lstStyle/>
          <a:p>
            <a:r>
              <a:rPr lang="en-GB" dirty="0"/>
              <a:t>Potential Section 251 breaches</a:t>
            </a:r>
          </a:p>
        </p:txBody>
      </p:sp>
    </p:spTree>
    <p:extLst>
      <p:ext uri="{BB962C8B-B14F-4D97-AF65-F5344CB8AC3E}">
        <p14:creationId xmlns:p14="http://schemas.microsoft.com/office/powerpoint/2010/main" val="1635819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1200" b="1" dirty="0">
              <a:solidFill>
                <a:srgbClr val="007B4E"/>
              </a:solidFill>
            </a:endParaRPr>
          </a:p>
          <a:p>
            <a:pPr marL="0" indent="0" algn="ctr">
              <a:buNone/>
            </a:pPr>
            <a:r>
              <a:rPr lang="en-GB" sz="5400" b="1" dirty="0">
                <a:solidFill>
                  <a:srgbClr val="007B4E"/>
                </a:solidFill>
              </a:rPr>
              <a:t>Practicalities of administration</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18</a:t>
            </a:fld>
            <a:endParaRPr lang="en-GB" dirty="0">
              <a:solidFill>
                <a:srgbClr val="4D4639"/>
              </a:solidFill>
            </a:endParaRPr>
          </a:p>
        </p:txBody>
      </p:sp>
    </p:spTree>
    <p:extLst>
      <p:ext uri="{BB962C8B-B14F-4D97-AF65-F5344CB8AC3E}">
        <p14:creationId xmlns:p14="http://schemas.microsoft.com/office/powerpoint/2010/main" val="904567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SzPct val="100000"/>
              <a:buFont typeface="Courier New" panose="02070309020205020404" pitchFamily="49" charset="0"/>
              <a:buChar char="o"/>
            </a:pPr>
            <a:r>
              <a:rPr lang="en-GB" sz="2000" dirty="0"/>
              <a:t>Questionnaire must be printed in colour, in booklet format with centre staples.</a:t>
            </a:r>
          </a:p>
          <a:p>
            <a:pPr>
              <a:buSzPct val="100000"/>
              <a:buFont typeface="Courier New" panose="02070309020205020404" pitchFamily="49" charset="0"/>
              <a:buChar char="o"/>
            </a:pPr>
            <a:r>
              <a:rPr lang="en-GB" sz="2000" dirty="0"/>
              <a:t>Covering letters must also be printed in colour, on trust headed paper with trust signatory.</a:t>
            </a:r>
          </a:p>
          <a:p>
            <a:pPr>
              <a:buSzPct val="100000"/>
              <a:buFont typeface="Courier New" panose="02070309020205020404" pitchFamily="49" charset="0"/>
              <a:buChar char="o"/>
            </a:pPr>
            <a:r>
              <a:rPr lang="en-GB" sz="2000" dirty="0"/>
              <a:t>Questionnaire and covering letters to be published following Ethics approval.</a:t>
            </a:r>
          </a:p>
          <a:p>
            <a:pPr>
              <a:buSzPct val="100000"/>
              <a:buFont typeface="Courier New" panose="02070309020205020404" pitchFamily="49" charset="0"/>
              <a:buChar char="o"/>
            </a:pPr>
            <a:r>
              <a:rPr lang="en-GB" sz="2000" dirty="0" smtClean="0"/>
              <a:t>PDF and hard </a:t>
            </a:r>
            <a:r>
              <a:rPr lang="en-GB" sz="2000" dirty="0"/>
              <a:t>copy covering letters and questionnaire to be submitted to us for checking and approval</a:t>
            </a:r>
            <a:r>
              <a:rPr lang="en-GB" sz="2000" dirty="0" smtClean="0"/>
              <a:t>. In addition, scanned respondent-completed questionnaires early into field.</a:t>
            </a:r>
            <a:endParaRPr lang="en-GB" sz="2000" dirty="0"/>
          </a:p>
          <a:p>
            <a:pPr>
              <a:buSzPct val="100000"/>
              <a:buFont typeface="Courier New" panose="02070309020205020404" pitchFamily="49" charset="0"/>
              <a:buChar char="o"/>
            </a:pPr>
            <a:r>
              <a:rPr lang="en-GB" sz="2000" dirty="0"/>
              <a:t>Detailed information on running the survey can be found on our website </a:t>
            </a:r>
            <a:r>
              <a:rPr lang="en-GB" sz="2000" dirty="0">
                <a:hlinkClick r:id="rId2"/>
              </a:rPr>
              <a:t>here</a:t>
            </a:r>
            <a:r>
              <a:rPr lang="en-GB" sz="2000" dirty="0"/>
              <a:t>.</a:t>
            </a:r>
          </a:p>
        </p:txBody>
      </p:sp>
      <p:sp>
        <p:nvSpPr>
          <p:cNvPr id="4" name="Slide Number Placeholder 3"/>
          <p:cNvSpPr>
            <a:spLocks noGrp="1"/>
          </p:cNvSpPr>
          <p:nvPr>
            <p:ph type="sldNum" sz="quarter" idx="12"/>
          </p:nvPr>
        </p:nvSpPr>
        <p:spPr/>
        <p:txBody>
          <a:bodyPr/>
          <a:lstStyle/>
          <a:p>
            <a:fld id="{66B4F769-270F-4AEF-A4B4-E755A10C134C}" type="slidenum">
              <a:rPr lang="en-GB" smtClean="0">
                <a:solidFill>
                  <a:srgbClr val="4D4639"/>
                </a:solidFill>
              </a:rPr>
              <a:pPr/>
              <a:t>19</a:t>
            </a:fld>
            <a:endParaRPr lang="en-GB" dirty="0">
              <a:solidFill>
                <a:srgbClr val="4D4639"/>
              </a:solidFill>
            </a:endParaRPr>
          </a:p>
        </p:txBody>
      </p:sp>
      <p:sp>
        <p:nvSpPr>
          <p:cNvPr id="5" name="Title 4"/>
          <p:cNvSpPr>
            <a:spLocks noGrp="1"/>
          </p:cNvSpPr>
          <p:nvPr>
            <p:ph type="title"/>
          </p:nvPr>
        </p:nvSpPr>
        <p:spPr/>
        <p:txBody>
          <a:bodyPr/>
          <a:lstStyle/>
          <a:p>
            <a:r>
              <a:rPr lang="en-GB" dirty="0"/>
              <a:t>Practicalities of administration (in-house trusts only)</a:t>
            </a:r>
          </a:p>
        </p:txBody>
      </p:sp>
    </p:spTree>
    <p:extLst>
      <p:ext uri="{BB962C8B-B14F-4D97-AF65-F5344CB8AC3E}">
        <p14:creationId xmlns:p14="http://schemas.microsoft.com/office/powerpoint/2010/main" val="201137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sz="2000" dirty="0"/>
              <a:t>Survey overview</a:t>
            </a:r>
          </a:p>
          <a:p>
            <a:pPr>
              <a:buSzPct val="100000"/>
              <a:buFont typeface="Courier New" panose="02070309020205020404" pitchFamily="49" charset="0"/>
              <a:buChar char="o"/>
            </a:pPr>
            <a:r>
              <a:rPr lang="en-GB" sz="2000" dirty="0"/>
              <a:t>What’s new for 2019?</a:t>
            </a:r>
          </a:p>
          <a:p>
            <a:pPr lvl="1">
              <a:buSzPct val="100000"/>
              <a:buFont typeface="Courier New" panose="02070309020205020404" pitchFamily="49" charset="0"/>
              <a:buChar char="o"/>
            </a:pPr>
            <a:r>
              <a:rPr lang="en-GB" sz="1400" dirty="0"/>
              <a:t>Methodological changes</a:t>
            </a:r>
          </a:p>
          <a:p>
            <a:pPr lvl="1">
              <a:buSzPct val="100000"/>
              <a:buFont typeface="Courier New" panose="02070309020205020404" pitchFamily="49" charset="0"/>
              <a:buChar char="o"/>
            </a:pPr>
            <a:r>
              <a:rPr lang="en-GB" sz="1400" dirty="0"/>
              <a:t>Questionnaire changes</a:t>
            </a:r>
          </a:p>
          <a:p>
            <a:pPr lvl="1">
              <a:buSzPct val="100000"/>
              <a:buFont typeface="Courier New" panose="02070309020205020404" pitchFamily="49" charset="0"/>
              <a:buChar char="o"/>
            </a:pPr>
            <a:r>
              <a:rPr lang="en-GB" sz="1400" dirty="0"/>
              <a:t>Covering letter changes</a:t>
            </a:r>
          </a:p>
          <a:p>
            <a:pPr>
              <a:buSzPct val="100000"/>
              <a:buFont typeface="Courier New" panose="02070309020205020404" pitchFamily="49" charset="0"/>
              <a:buChar char="o"/>
            </a:pPr>
            <a:r>
              <a:rPr lang="en-GB" sz="2000" dirty="0"/>
              <a:t>Section 251 requirements</a:t>
            </a:r>
          </a:p>
          <a:p>
            <a:pPr>
              <a:buSzPct val="100000"/>
              <a:buFont typeface="Courier New" panose="02070309020205020404" pitchFamily="49" charset="0"/>
              <a:buChar char="o"/>
            </a:pPr>
            <a:r>
              <a:rPr lang="en-GB" sz="2000" dirty="0"/>
              <a:t>Practicalities of administration</a:t>
            </a:r>
          </a:p>
          <a:p>
            <a:pPr>
              <a:buSzPct val="100000"/>
              <a:buFont typeface="Courier New" panose="02070309020205020404" pitchFamily="49" charset="0"/>
              <a:buChar char="o"/>
            </a:pPr>
            <a:r>
              <a:rPr lang="en-GB" sz="2000" dirty="0"/>
              <a:t>Sampling and submission process</a:t>
            </a:r>
          </a:p>
          <a:p>
            <a:pPr>
              <a:buSzPct val="100000"/>
              <a:buFont typeface="Courier New" panose="02070309020205020404" pitchFamily="49" charset="0"/>
              <a:buChar char="o"/>
            </a:pPr>
            <a:r>
              <a:rPr lang="en-GB" sz="2000" dirty="0"/>
              <a:t>Fieldwork monitoring information</a:t>
            </a:r>
          </a:p>
          <a:p>
            <a:pPr>
              <a:buSzPct val="100000"/>
              <a:buFont typeface="Courier New" panose="02070309020205020404" pitchFamily="49" charset="0"/>
              <a:buChar char="o"/>
            </a:pPr>
            <a:r>
              <a:rPr lang="en-GB" sz="2000" dirty="0"/>
              <a:t>Key </a:t>
            </a:r>
            <a:r>
              <a:rPr lang="en-GB" sz="2000" dirty="0" smtClean="0"/>
              <a:t>dates</a:t>
            </a:r>
          </a:p>
          <a:p>
            <a:pPr>
              <a:buSzPct val="100000"/>
              <a:buFont typeface="Courier New" panose="02070309020205020404" pitchFamily="49" charset="0"/>
              <a:buChar char="o"/>
            </a:pPr>
            <a:r>
              <a:rPr lang="en-GB" sz="2000" dirty="0" smtClean="0"/>
              <a:t>Contact</a:t>
            </a:r>
            <a:endParaRPr lang="en-GB" sz="2000" dirty="0"/>
          </a:p>
          <a:p>
            <a:pPr>
              <a:lnSpc>
                <a:spcPct val="100000"/>
              </a:lnSpc>
              <a:spcBef>
                <a:spcPts val="1800"/>
              </a:spcBef>
            </a:pPr>
            <a:endParaRPr lang="en-GB" sz="2000" b="1"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a:t>
            </a:fld>
            <a:endParaRPr lang="en-GB" dirty="0">
              <a:solidFill>
                <a:srgbClr val="4D4639"/>
              </a:solidFill>
            </a:endParaRPr>
          </a:p>
        </p:txBody>
      </p:sp>
      <p:sp>
        <p:nvSpPr>
          <p:cNvPr id="3" name="Title 2"/>
          <p:cNvSpPr>
            <a:spLocks noGrp="1"/>
          </p:cNvSpPr>
          <p:nvPr>
            <p:ph type="title"/>
          </p:nvPr>
        </p:nvSpPr>
        <p:spPr/>
        <p:txBody>
          <a:bodyPr/>
          <a:lstStyle/>
          <a:p>
            <a:r>
              <a:rPr lang="en-GB" dirty="0"/>
              <a:t>Agenda</a:t>
            </a:r>
          </a:p>
        </p:txBody>
      </p:sp>
    </p:spTree>
    <p:extLst>
      <p:ext uri="{BB962C8B-B14F-4D97-AF65-F5344CB8AC3E}">
        <p14:creationId xmlns:p14="http://schemas.microsoft.com/office/powerpoint/2010/main" val="3104389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1200" b="1" dirty="0">
              <a:solidFill>
                <a:srgbClr val="007B4E"/>
              </a:solidFill>
            </a:endParaRPr>
          </a:p>
          <a:p>
            <a:pPr marL="0" indent="0" algn="ctr">
              <a:buNone/>
            </a:pPr>
            <a:r>
              <a:rPr lang="en-GB" sz="5400" b="1" dirty="0">
                <a:solidFill>
                  <a:srgbClr val="007B4E"/>
                </a:solidFill>
              </a:rPr>
              <a:t>Sampling and submission process</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20</a:t>
            </a:fld>
            <a:endParaRPr lang="en-GB" dirty="0">
              <a:solidFill>
                <a:srgbClr val="4D4639"/>
              </a:solidFill>
            </a:endParaRPr>
          </a:p>
        </p:txBody>
      </p:sp>
    </p:spTree>
    <p:extLst>
      <p:ext uri="{BB962C8B-B14F-4D97-AF65-F5344CB8AC3E}">
        <p14:creationId xmlns:p14="http://schemas.microsoft.com/office/powerpoint/2010/main" val="826910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SzPct val="100000"/>
              <a:buFont typeface="Courier New" panose="02070309020205020404" pitchFamily="49" charset="0"/>
              <a:buChar char="o"/>
            </a:pPr>
            <a:r>
              <a:rPr lang="en-GB" dirty="0"/>
              <a:t>Two manuals for the Inpatient Survey:</a:t>
            </a:r>
          </a:p>
          <a:p>
            <a:pPr lvl="1">
              <a:buSzPct val="100000"/>
              <a:buFont typeface="Courier New" panose="02070309020205020404" pitchFamily="49" charset="0"/>
              <a:buChar char="o"/>
            </a:pPr>
            <a:r>
              <a:rPr lang="en-GB" sz="1800" dirty="0"/>
              <a:t>Survey handbook</a:t>
            </a:r>
          </a:p>
          <a:p>
            <a:pPr lvl="1">
              <a:buSzPct val="100000"/>
              <a:buFont typeface="Courier New" panose="02070309020205020404" pitchFamily="49" charset="0"/>
              <a:buChar char="o"/>
            </a:pPr>
            <a:r>
              <a:rPr lang="en-GB" sz="1800" dirty="0"/>
              <a:t>Sampling instructions</a:t>
            </a:r>
          </a:p>
          <a:p>
            <a:pPr>
              <a:buSzPct val="100000"/>
              <a:buFont typeface="Courier New" panose="02070309020205020404" pitchFamily="49" charset="0"/>
              <a:buChar char="o"/>
            </a:pPr>
            <a:r>
              <a:rPr lang="en-GB" dirty="0">
                <a:hlinkClick r:id="rId2"/>
              </a:rPr>
              <a:t>Generic instructions </a:t>
            </a:r>
            <a:r>
              <a:rPr lang="en-GB" dirty="0"/>
              <a:t>can be found on the website.</a:t>
            </a:r>
          </a:p>
        </p:txBody>
      </p:sp>
      <p:sp>
        <p:nvSpPr>
          <p:cNvPr id="4" name="Slide Number Placeholder 3"/>
          <p:cNvSpPr>
            <a:spLocks noGrp="1"/>
          </p:cNvSpPr>
          <p:nvPr>
            <p:ph type="sldNum" sz="quarter" idx="12"/>
          </p:nvPr>
        </p:nvSpPr>
        <p:spPr/>
        <p:txBody>
          <a:bodyPr/>
          <a:lstStyle/>
          <a:p>
            <a:fld id="{66B4F769-270F-4AEF-A4B4-E755A10C134C}" type="slidenum">
              <a:rPr lang="en-GB" smtClean="0">
                <a:solidFill>
                  <a:srgbClr val="4D4639"/>
                </a:solidFill>
              </a:rPr>
              <a:pPr/>
              <a:t>21</a:t>
            </a:fld>
            <a:endParaRPr lang="en-GB" dirty="0">
              <a:solidFill>
                <a:srgbClr val="4D4639"/>
              </a:solidFill>
            </a:endParaRPr>
          </a:p>
        </p:txBody>
      </p:sp>
      <p:sp>
        <p:nvSpPr>
          <p:cNvPr id="5" name="Title 4"/>
          <p:cNvSpPr>
            <a:spLocks noGrp="1"/>
          </p:cNvSpPr>
          <p:nvPr>
            <p:ph type="title"/>
          </p:nvPr>
        </p:nvSpPr>
        <p:spPr/>
        <p:txBody>
          <a:bodyPr/>
          <a:lstStyle/>
          <a:p>
            <a:r>
              <a:rPr lang="en-GB" dirty="0"/>
              <a:t>Instruction manuals</a:t>
            </a:r>
          </a:p>
        </p:txBody>
      </p:sp>
    </p:spTree>
    <p:extLst>
      <p:ext uri="{BB962C8B-B14F-4D97-AF65-F5344CB8AC3E}">
        <p14:creationId xmlns:p14="http://schemas.microsoft.com/office/powerpoint/2010/main" val="526810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28650" y="1383546"/>
            <a:ext cx="7886700" cy="4536000"/>
          </a:xfrm>
        </p:spPr>
        <p:txBody>
          <a:bodyPr/>
          <a:lstStyle/>
          <a:p>
            <a:pPr>
              <a:buSzPct val="100000"/>
              <a:buFont typeface="Courier New" panose="02070309020205020404" pitchFamily="49" charset="0"/>
              <a:buChar char="o"/>
            </a:pPr>
            <a:r>
              <a:rPr lang="en-GB" sz="2000" dirty="0"/>
              <a:t>Sample should include 1250 eligible patients who stayed overnight and were consecutively discharged from 31</a:t>
            </a:r>
            <a:r>
              <a:rPr lang="en-GB" sz="2000" baseline="30000" dirty="0"/>
              <a:t>st</a:t>
            </a:r>
            <a:r>
              <a:rPr lang="en-GB" sz="2000" dirty="0"/>
              <a:t> July 2019:</a:t>
            </a:r>
          </a:p>
          <a:p>
            <a:pPr>
              <a:buSzPct val="100000"/>
              <a:buFont typeface="Courier New" panose="02070309020205020404" pitchFamily="49" charset="0"/>
              <a:buChar char="o"/>
            </a:pPr>
            <a:endParaRPr lang="en-GB" sz="2200" dirty="0"/>
          </a:p>
          <a:p>
            <a:pPr>
              <a:buSzPct val="100000"/>
              <a:buFont typeface="Courier New" panose="02070309020205020404" pitchFamily="49" charset="0"/>
              <a:buChar char="o"/>
            </a:pPr>
            <a:endParaRPr lang="en-GB" sz="2200" dirty="0"/>
          </a:p>
          <a:p>
            <a:pPr>
              <a:buSzPct val="100000"/>
              <a:buFont typeface="Courier New" panose="02070309020205020404" pitchFamily="49" charset="0"/>
              <a:buChar char="o"/>
            </a:pPr>
            <a:endParaRPr lang="en-GB" sz="2200" dirty="0"/>
          </a:p>
          <a:p>
            <a:pPr>
              <a:buSzPct val="100000"/>
              <a:buFont typeface="Courier New" panose="02070309020205020404" pitchFamily="49" charset="0"/>
              <a:buChar char="o"/>
            </a:pPr>
            <a:endParaRPr lang="en-GB" sz="2200" dirty="0"/>
          </a:p>
          <a:p>
            <a:pPr>
              <a:buSzPct val="100000"/>
              <a:buFont typeface="Courier New" panose="02070309020205020404" pitchFamily="49" charset="0"/>
              <a:buChar char="o"/>
            </a:pPr>
            <a:endParaRPr lang="en-GB" sz="2200" dirty="0"/>
          </a:p>
          <a:p>
            <a:pPr>
              <a:buSzPct val="100000"/>
              <a:buFont typeface="Courier New" panose="02070309020205020404" pitchFamily="49" charset="0"/>
              <a:buChar char="o"/>
            </a:pPr>
            <a:endParaRPr lang="en-GB" sz="2200" dirty="0"/>
          </a:p>
          <a:p>
            <a:pPr>
              <a:buSzPct val="100000"/>
              <a:buFont typeface="Courier New" panose="02070309020205020404" pitchFamily="49" charset="0"/>
              <a:buChar char="o"/>
            </a:pPr>
            <a:endParaRPr lang="en-GB" sz="2200" dirty="0"/>
          </a:p>
          <a:p>
            <a:pPr>
              <a:buSzPct val="100000"/>
              <a:buFont typeface="Courier New" panose="02070309020205020404" pitchFamily="49" charset="0"/>
              <a:buChar char="o"/>
            </a:pPr>
            <a:r>
              <a:rPr lang="en-GB" sz="2000" dirty="0"/>
              <a:t>If there are &lt;1250 eligible patients in July, trusts should sample backwards into June until they reach 1350 (then cap at 1250 after exclusions and deceased checks).</a:t>
            </a:r>
          </a:p>
          <a:p>
            <a:pPr marL="0" indent="0">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22</a:t>
            </a:fld>
            <a:endParaRPr lang="en-GB" dirty="0">
              <a:solidFill>
                <a:srgbClr val="4D4639"/>
              </a:solidFill>
            </a:endParaRPr>
          </a:p>
        </p:txBody>
      </p:sp>
      <p:sp>
        <p:nvSpPr>
          <p:cNvPr id="3" name="Title 2"/>
          <p:cNvSpPr>
            <a:spLocks noGrp="1"/>
          </p:cNvSpPr>
          <p:nvPr>
            <p:ph type="title"/>
          </p:nvPr>
        </p:nvSpPr>
        <p:spPr/>
        <p:txBody>
          <a:bodyPr/>
          <a:lstStyle/>
          <a:p>
            <a:r>
              <a:rPr lang="en-GB" dirty="0"/>
              <a:t>Drawing the sample</a:t>
            </a:r>
          </a:p>
        </p:txBody>
      </p:sp>
      <p:pic>
        <p:nvPicPr>
          <p:cNvPr id="4" name="Picture 3"/>
          <p:cNvPicPr>
            <a:picLocks noChangeAspect="1"/>
          </p:cNvPicPr>
          <p:nvPr/>
        </p:nvPicPr>
        <p:blipFill>
          <a:blip r:embed="rId3"/>
          <a:stretch>
            <a:fillRect/>
          </a:stretch>
        </p:blipFill>
        <p:spPr>
          <a:xfrm>
            <a:off x="1387602" y="2249635"/>
            <a:ext cx="6099048" cy="3072173"/>
          </a:xfrm>
          <a:prstGeom prst="rect">
            <a:avLst/>
          </a:prstGeom>
        </p:spPr>
      </p:pic>
    </p:spTree>
    <p:extLst>
      <p:ext uri="{BB962C8B-B14F-4D97-AF65-F5344CB8AC3E}">
        <p14:creationId xmlns:p14="http://schemas.microsoft.com/office/powerpoint/2010/main" val="1278457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28650" y="1383546"/>
            <a:ext cx="7886700" cy="4536000"/>
          </a:xfrm>
        </p:spPr>
        <p:txBody>
          <a:bodyPr/>
          <a:lstStyle/>
          <a:p>
            <a:pPr>
              <a:buSzPct val="100000"/>
              <a:buFont typeface="Courier New" panose="02070309020205020404" pitchFamily="49" charset="0"/>
              <a:buChar char="o"/>
            </a:pPr>
            <a:r>
              <a:rPr lang="en-GB" sz="2200" dirty="0"/>
              <a:t>Enter sample data into the Sample Construction Spreadsheet.</a:t>
            </a:r>
          </a:p>
          <a:p>
            <a:pPr>
              <a:buSzPct val="100000"/>
              <a:buFont typeface="Courier New" panose="02070309020205020404" pitchFamily="49" charset="0"/>
              <a:buChar char="o"/>
            </a:pPr>
            <a:r>
              <a:rPr lang="en-GB" sz="2200" dirty="0"/>
              <a:t>Please follow the instructions carefully and check all inclusion and exclusion criteria to prevent sampling errors.</a:t>
            </a:r>
          </a:p>
          <a:p>
            <a:pPr>
              <a:buSzPct val="100000"/>
              <a:buFont typeface="Courier New" panose="02070309020205020404" pitchFamily="49" charset="0"/>
              <a:buChar char="o"/>
            </a:pPr>
            <a:r>
              <a:rPr lang="en-GB" sz="2200" dirty="0"/>
              <a:t>Full details in Sampling Instructions.</a:t>
            </a:r>
          </a:p>
          <a:p>
            <a:pPr marL="0" indent="0">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23</a:t>
            </a:fld>
            <a:endParaRPr lang="en-GB" dirty="0">
              <a:solidFill>
                <a:srgbClr val="4D4639"/>
              </a:solidFill>
            </a:endParaRPr>
          </a:p>
        </p:txBody>
      </p:sp>
      <p:sp>
        <p:nvSpPr>
          <p:cNvPr id="3" name="Title 2"/>
          <p:cNvSpPr>
            <a:spLocks noGrp="1"/>
          </p:cNvSpPr>
          <p:nvPr>
            <p:ph type="title"/>
          </p:nvPr>
        </p:nvSpPr>
        <p:spPr/>
        <p:txBody>
          <a:bodyPr/>
          <a:lstStyle/>
          <a:p>
            <a:r>
              <a:rPr lang="en-GB" dirty="0"/>
              <a:t>Drawing the sample</a:t>
            </a:r>
          </a:p>
        </p:txBody>
      </p:sp>
    </p:spTree>
    <p:extLst>
      <p:ext uri="{BB962C8B-B14F-4D97-AF65-F5344CB8AC3E}">
        <p14:creationId xmlns:p14="http://schemas.microsoft.com/office/powerpoint/2010/main" val="102048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Common sampling errors</a:t>
            </a:r>
            <a:endParaRPr lang="en-GB" dirty="0">
              <a:solidFill>
                <a:srgbClr val="007B4E"/>
              </a:solidFill>
            </a:endParaRPr>
          </a:p>
        </p:txBody>
      </p:sp>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sz="2000" dirty="0"/>
              <a:t>Including ineligible patients such as obstetric/maternity patients</a:t>
            </a:r>
          </a:p>
          <a:p>
            <a:pPr>
              <a:buSzPct val="100000"/>
              <a:buFont typeface="Courier New" panose="02070309020205020404" pitchFamily="49" charset="0"/>
              <a:buChar char="o"/>
            </a:pPr>
            <a:r>
              <a:rPr lang="en-GB" sz="2000" dirty="0"/>
              <a:t>Excluding patients during the sample period that do not have complete clinical coding</a:t>
            </a:r>
          </a:p>
          <a:p>
            <a:pPr>
              <a:buSzPct val="100000"/>
              <a:buFont typeface="Courier New" panose="02070309020205020404" pitchFamily="49" charset="0"/>
              <a:buChar char="o"/>
            </a:pPr>
            <a:r>
              <a:rPr lang="en-GB" sz="2000" dirty="0"/>
              <a:t>Excluding patients based on age</a:t>
            </a:r>
          </a:p>
          <a:p>
            <a:pPr>
              <a:buSzPct val="100000"/>
              <a:buFont typeface="Courier New" panose="02070309020205020404" pitchFamily="49" charset="0"/>
              <a:buChar char="o"/>
            </a:pPr>
            <a:r>
              <a:rPr lang="en-GB" sz="2000" dirty="0"/>
              <a:t>Excluding patients who have not had a procedure</a:t>
            </a:r>
          </a:p>
          <a:p>
            <a:pPr>
              <a:buSzPct val="100000"/>
              <a:buFont typeface="Courier New" panose="02070309020205020404" pitchFamily="49" charset="0"/>
              <a:buChar char="o"/>
            </a:pPr>
            <a:r>
              <a:rPr lang="en-GB" sz="2000" dirty="0"/>
              <a:t>Providing treatment function codes on admission and not on discharge</a:t>
            </a:r>
          </a:p>
          <a:p>
            <a:pPr>
              <a:buSzPct val="100000"/>
              <a:buFont typeface="Courier New" panose="02070309020205020404" pitchFamily="49" charset="0"/>
              <a:buChar char="o"/>
            </a:pPr>
            <a:r>
              <a:rPr lang="en-GB" sz="2000" dirty="0" smtClean="0"/>
              <a:t>Missing </a:t>
            </a:r>
            <a:r>
              <a:rPr lang="en-GB" sz="2000" dirty="0"/>
              <a:t>or incorrect CCG codes or site codes</a:t>
            </a:r>
          </a:p>
          <a:p>
            <a:pPr>
              <a:buSzPct val="100000"/>
              <a:buFont typeface="Courier New" panose="02070309020205020404" pitchFamily="49" charset="0"/>
              <a:buChar char="o"/>
            </a:pPr>
            <a:r>
              <a:rPr lang="en-GB" sz="2000" dirty="0"/>
              <a:t>Full details available in </a:t>
            </a:r>
            <a:r>
              <a:rPr lang="en-GB" sz="2000" dirty="0">
                <a:hlinkClick r:id="rId3"/>
              </a:rPr>
              <a:t>Sampling Errors Report</a:t>
            </a:r>
            <a:endParaRPr lang="en-GB" sz="2000" dirty="0"/>
          </a:p>
          <a:p>
            <a:pPr marL="0" indent="0">
              <a:buNone/>
            </a:pPr>
            <a:endParaRPr lang="en-GB" sz="1200" dirty="0"/>
          </a:p>
          <a:p>
            <a:pPr marL="0" indent="0">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24</a:t>
            </a:fld>
            <a:endParaRPr lang="en-GB" dirty="0">
              <a:solidFill>
                <a:srgbClr val="4D4639"/>
              </a:solidFill>
            </a:endParaRPr>
          </a:p>
        </p:txBody>
      </p:sp>
    </p:spTree>
    <p:extLst>
      <p:ext uri="{BB962C8B-B14F-4D97-AF65-F5344CB8AC3E}">
        <p14:creationId xmlns:p14="http://schemas.microsoft.com/office/powerpoint/2010/main" val="3615673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SzPct val="100000"/>
              <a:buFont typeface="Courier New" panose="02070309020205020404" pitchFamily="49" charset="0"/>
              <a:buChar char="o"/>
            </a:pPr>
            <a:r>
              <a:rPr lang="en-GB" sz="2000" dirty="0"/>
              <a:t>Excel sheet with a series of checklist items.</a:t>
            </a:r>
          </a:p>
          <a:p>
            <a:pPr>
              <a:buSzPct val="100000"/>
              <a:buFont typeface="Courier New" panose="02070309020205020404" pitchFamily="49" charset="0"/>
              <a:buChar char="o"/>
            </a:pPr>
            <a:r>
              <a:rPr lang="en-GB" sz="2000" dirty="0"/>
              <a:t>Comment boxes for trusts to explain N/As.</a:t>
            </a:r>
          </a:p>
          <a:p>
            <a:pPr>
              <a:buSzPct val="100000"/>
              <a:buFont typeface="Courier New" panose="02070309020205020404" pitchFamily="49" charset="0"/>
              <a:buChar char="o"/>
            </a:pPr>
            <a:r>
              <a:rPr lang="en-GB" sz="2000" dirty="0"/>
              <a:t>Additional comment box for trusts to explain any changes in sample profile since 2018.</a:t>
            </a:r>
          </a:p>
          <a:p>
            <a:pPr>
              <a:buSzPct val="100000"/>
              <a:buFont typeface="Courier New" panose="02070309020205020404" pitchFamily="49" charset="0"/>
              <a:buChar char="o"/>
            </a:pPr>
            <a:r>
              <a:rPr lang="en-GB" sz="2000" dirty="0"/>
              <a:t>Must be electronically signed by the person drawing the sample and the </a:t>
            </a:r>
            <a:r>
              <a:rPr lang="en-GB" sz="2000" dirty="0" err="1"/>
              <a:t>Caldicott</a:t>
            </a:r>
            <a:r>
              <a:rPr lang="en-GB" sz="2000" dirty="0"/>
              <a:t> Guardian.</a:t>
            </a:r>
          </a:p>
        </p:txBody>
      </p:sp>
      <p:sp>
        <p:nvSpPr>
          <p:cNvPr id="4" name="Slide Number Placeholder 3"/>
          <p:cNvSpPr>
            <a:spLocks noGrp="1"/>
          </p:cNvSpPr>
          <p:nvPr>
            <p:ph type="sldNum" sz="quarter" idx="12"/>
          </p:nvPr>
        </p:nvSpPr>
        <p:spPr/>
        <p:txBody>
          <a:bodyPr/>
          <a:lstStyle/>
          <a:p>
            <a:fld id="{66B4F769-270F-4AEF-A4B4-E755A10C134C}" type="slidenum">
              <a:rPr lang="en-GB" smtClean="0">
                <a:solidFill>
                  <a:srgbClr val="4D4639"/>
                </a:solidFill>
              </a:rPr>
              <a:pPr/>
              <a:t>25</a:t>
            </a:fld>
            <a:endParaRPr lang="en-GB" dirty="0">
              <a:solidFill>
                <a:srgbClr val="4D4639"/>
              </a:solidFill>
            </a:endParaRPr>
          </a:p>
        </p:txBody>
      </p:sp>
      <p:sp>
        <p:nvSpPr>
          <p:cNvPr id="5" name="Title 4"/>
          <p:cNvSpPr>
            <a:spLocks noGrp="1"/>
          </p:cNvSpPr>
          <p:nvPr>
            <p:ph type="title"/>
          </p:nvPr>
        </p:nvSpPr>
        <p:spPr/>
        <p:txBody>
          <a:bodyPr/>
          <a:lstStyle/>
          <a:p>
            <a:r>
              <a:rPr lang="en-GB" dirty="0"/>
              <a:t>Sample declaration form</a:t>
            </a:r>
          </a:p>
        </p:txBody>
      </p:sp>
    </p:spTree>
    <p:extLst>
      <p:ext uri="{BB962C8B-B14F-4D97-AF65-F5344CB8AC3E}">
        <p14:creationId xmlns:p14="http://schemas.microsoft.com/office/powerpoint/2010/main" val="2674957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declaration form</a:t>
            </a:r>
          </a:p>
        </p:txBody>
      </p:sp>
      <p:sp>
        <p:nvSpPr>
          <p:cNvPr id="3" name="Content Placeholder 2"/>
          <p:cNvSpPr>
            <a:spLocks noGrp="1"/>
          </p:cNvSpPr>
          <p:nvPr>
            <p:ph idx="1"/>
          </p:nvPr>
        </p:nvSpPr>
        <p:spPr/>
        <p:txBody>
          <a:bodyPr/>
          <a:lstStyle/>
          <a:p>
            <a:pPr>
              <a:buSzPct val="100000"/>
              <a:buFont typeface="Courier New" panose="02070309020205020404" pitchFamily="49" charset="0"/>
              <a:buChar char="o"/>
            </a:pPr>
            <a:r>
              <a:rPr lang="en-GB" sz="2000" dirty="0"/>
              <a:t>Email to contractor (or Survey Coordination Centre for in-house trusts) before submitting sample file.</a:t>
            </a:r>
          </a:p>
          <a:p>
            <a:pPr>
              <a:buSzPct val="100000"/>
              <a:buFont typeface="Courier New" panose="02070309020205020404" pitchFamily="49" charset="0"/>
              <a:buChar char="o"/>
            </a:pPr>
            <a:r>
              <a:rPr lang="en-GB" sz="2000" dirty="0"/>
              <a:t>Must be sent from email of </a:t>
            </a:r>
            <a:r>
              <a:rPr lang="en-GB" sz="2000" dirty="0" err="1"/>
              <a:t>Caldicott</a:t>
            </a:r>
            <a:r>
              <a:rPr lang="en-GB" sz="2000" dirty="0"/>
              <a:t> Guardian, or from email of sample drawer with </a:t>
            </a:r>
            <a:r>
              <a:rPr lang="en-GB" sz="2000" dirty="0" err="1"/>
              <a:t>Caldicott</a:t>
            </a:r>
            <a:r>
              <a:rPr lang="en-GB" sz="2000" dirty="0"/>
              <a:t> Guardian copied in.</a:t>
            </a:r>
          </a:p>
          <a:p>
            <a:pPr>
              <a:buSzPct val="100000"/>
              <a:buFont typeface="Courier New" panose="02070309020205020404" pitchFamily="49" charset="0"/>
              <a:buChar char="o"/>
            </a:pPr>
            <a:r>
              <a:rPr lang="en-GB" sz="2000" dirty="0"/>
              <a:t>Form must be approved before sample file is submitted.</a:t>
            </a:r>
          </a:p>
          <a:p>
            <a:pPr>
              <a:buSzPct val="100000"/>
              <a:buFont typeface="Courier New" panose="02070309020205020404" pitchFamily="49" charset="0"/>
              <a:buChar char="o"/>
            </a:pPr>
            <a:r>
              <a:rPr lang="en-GB" sz="2000" dirty="0"/>
              <a:t>Form will be published on our website following S251 approval being granted</a:t>
            </a:r>
          </a:p>
          <a:p>
            <a:pPr marL="0" indent="0">
              <a:buSzPct val="223000"/>
              <a:buNone/>
            </a:pPr>
            <a:endParaRPr lang="en-GB" dirty="0"/>
          </a:p>
          <a:p>
            <a:endParaRPr lang="en-GB" dirty="0"/>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26</a:t>
            </a:fld>
            <a:endParaRPr lang="en-GB" dirty="0">
              <a:solidFill>
                <a:srgbClr val="4D4639"/>
              </a:solidFill>
            </a:endParaRPr>
          </a:p>
        </p:txBody>
      </p:sp>
    </p:spTree>
    <p:extLst>
      <p:ext uri="{BB962C8B-B14F-4D97-AF65-F5344CB8AC3E}">
        <p14:creationId xmlns:p14="http://schemas.microsoft.com/office/powerpoint/2010/main" val="1484698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Submission of sample files</a:t>
            </a:r>
            <a:endParaRPr lang="en-GB" dirty="0">
              <a:solidFill>
                <a:srgbClr val="007B4E"/>
              </a:solidFill>
            </a:endParaRPr>
          </a:p>
        </p:txBody>
      </p:sp>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sz="2000" dirty="0"/>
              <a:t>Sample declaration form must be approved before any files are submitted.</a:t>
            </a:r>
          </a:p>
          <a:p>
            <a:pPr>
              <a:buSzPct val="100000"/>
              <a:buFont typeface="Courier New" panose="02070309020205020404" pitchFamily="49" charset="0"/>
              <a:buChar char="o"/>
            </a:pPr>
            <a:r>
              <a:rPr lang="en-GB" sz="2000" b="1" dirty="0"/>
              <a:t>Trusts using a contractor: </a:t>
            </a:r>
            <a:r>
              <a:rPr lang="en-GB" sz="2000" dirty="0"/>
              <a:t>submit a single file </a:t>
            </a:r>
            <a:r>
              <a:rPr lang="en-GB" sz="2000" dirty="0" smtClean="0"/>
              <a:t>to your approved contractor containing </a:t>
            </a:r>
            <a:r>
              <a:rPr lang="en-GB" sz="2000" dirty="0"/>
              <a:t>both sample and mailing information to contractor’s FTP. They will provide instructions on how to do this.</a:t>
            </a:r>
          </a:p>
          <a:p>
            <a:pPr>
              <a:buSzPct val="100000"/>
              <a:buFont typeface="Courier New" panose="02070309020205020404" pitchFamily="49" charset="0"/>
              <a:buChar char="o"/>
            </a:pPr>
            <a:r>
              <a:rPr lang="en-GB" sz="2000" b="1" dirty="0"/>
              <a:t>In-house trusts: </a:t>
            </a:r>
            <a:r>
              <a:rPr lang="en-GB" sz="2000" dirty="0"/>
              <a:t>submit </a:t>
            </a:r>
            <a:r>
              <a:rPr lang="en-GB" sz="2000" b="1" dirty="0"/>
              <a:t>only </a:t>
            </a:r>
            <a:r>
              <a:rPr lang="en-GB" sz="2000" dirty="0"/>
              <a:t>the sample data to the Survey Coordination Centre’s FTP.</a:t>
            </a:r>
          </a:p>
          <a:p>
            <a:pPr>
              <a:buSzPct val="100000"/>
              <a:buFont typeface="Courier New" panose="02070309020205020404" pitchFamily="49" charset="0"/>
              <a:buChar char="o"/>
            </a:pPr>
            <a:r>
              <a:rPr lang="en-GB" sz="2000" b="1" dirty="0"/>
              <a:t>All trusts </a:t>
            </a:r>
            <a:r>
              <a:rPr lang="en-GB" sz="2000" dirty="0"/>
              <a:t>must password protect their files.</a:t>
            </a:r>
          </a:p>
          <a:p>
            <a:pPr>
              <a:buSzPct val="100000"/>
              <a:buFont typeface="Courier New" panose="02070309020205020404" pitchFamily="49" charset="0"/>
              <a:buChar char="o"/>
            </a:pPr>
            <a:r>
              <a:rPr lang="en-GB" sz="2000" dirty="0"/>
              <a:t>The Survey Coordination Centre must </a:t>
            </a:r>
            <a:r>
              <a:rPr lang="en-GB" sz="2000" b="1" dirty="0"/>
              <a:t>not</a:t>
            </a:r>
            <a:r>
              <a:rPr lang="en-GB" sz="2000" dirty="0"/>
              <a:t> receive any mailing data.</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27</a:t>
            </a:fld>
            <a:endParaRPr lang="en-GB" dirty="0">
              <a:solidFill>
                <a:srgbClr val="4D4639"/>
              </a:solidFill>
            </a:endParaRPr>
          </a:p>
        </p:txBody>
      </p:sp>
    </p:spTree>
    <p:extLst>
      <p:ext uri="{BB962C8B-B14F-4D97-AF65-F5344CB8AC3E}">
        <p14:creationId xmlns:p14="http://schemas.microsoft.com/office/powerpoint/2010/main" val="612066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Deceased checks</a:t>
            </a:r>
            <a:endParaRPr lang="en-GB" dirty="0">
              <a:solidFill>
                <a:srgbClr val="007B4E"/>
              </a:solidFill>
            </a:endParaRPr>
          </a:p>
        </p:txBody>
      </p:sp>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sz="2000" dirty="0"/>
              <a:t>It is essential that multiple deceased checks are conducted throughout the survey period.</a:t>
            </a:r>
          </a:p>
          <a:p>
            <a:pPr>
              <a:buSzPct val="100000"/>
              <a:buFont typeface="Courier New" panose="02070309020205020404" pitchFamily="49" charset="0"/>
              <a:buChar char="o"/>
            </a:pPr>
            <a:r>
              <a:rPr lang="en-GB" sz="2000" dirty="0"/>
              <a:t>Five stages of checks:</a:t>
            </a:r>
          </a:p>
          <a:p>
            <a:pPr lvl="1">
              <a:buSzPct val="100000"/>
              <a:buFont typeface="Courier New" panose="02070309020205020404" pitchFamily="49" charset="0"/>
              <a:buChar char="o"/>
            </a:pPr>
            <a:r>
              <a:rPr lang="en-GB" sz="1800" dirty="0"/>
              <a:t>Initial trust (local) check prior to submitting sample</a:t>
            </a:r>
          </a:p>
          <a:p>
            <a:pPr lvl="1">
              <a:buSzPct val="100000"/>
              <a:buFont typeface="Courier New" panose="02070309020205020404" pitchFamily="49" charset="0"/>
              <a:buChar char="o"/>
            </a:pPr>
            <a:r>
              <a:rPr lang="en-GB" sz="1800" dirty="0"/>
              <a:t>DBS check prior to submitting sample</a:t>
            </a:r>
          </a:p>
          <a:p>
            <a:pPr lvl="1">
              <a:buSzPct val="100000"/>
              <a:buFont typeface="Courier New" panose="02070309020205020404" pitchFamily="49" charset="0"/>
              <a:buChar char="o"/>
            </a:pPr>
            <a:r>
              <a:rPr lang="en-GB" sz="1800" dirty="0"/>
              <a:t>Trust local check prior to 1</a:t>
            </a:r>
            <a:r>
              <a:rPr lang="en-GB" sz="1800" baseline="30000" dirty="0"/>
              <a:t>st</a:t>
            </a:r>
            <a:r>
              <a:rPr lang="en-GB" sz="1800" dirty="0"/>
              <a:t> mailing</a:t>
            </a:r>
          </a:p>
          <a:p>
            <a:pPr lvl="1">
              <a:buSzPct val="100000"/>
              <a:buFont typeface="Courier New" panose="02070309020205020404" pitchFamily="49" charset="0"/>
              <a:buChar char="o"/>
            </a:pPr>
            <a:r>
              <a:rPr lang="en-GB" sz="1800" dirty="0"/>
              <a:t>Trust local check check prior to 2</a:t>
            </a:r>
            <a:r>
              <a:rPr lang="en-GB" sz="1800" baseline="30000" dirty="0"/>
              <a:t>nd</a:t>
            </a:r>
            <a:r>
              <a:rPr lang="en-GB" sz="1800" dirty="0"/>
              <a:t> mailing</a:t>
            </a:r>
          </a:p>
          <a:p>
            <a:pPr lvl="1">
              <a:buSzPct val="100000"/>
              <a:buFont typeface="Courier New" panose="02070309020205020404" pitchFamily="49" charset="0"/>
              <a:buChar char="o"/>
            </a:pPr>
            <a:r>
              <a:rPr lang="en-GB" sz="1800" dirty="0"/>
              <a:t>Trust local check prior to 3</a:t>
            </a:r>
            <a:r>
              <a:rPr lang="en-GB" sz="1800" baseline="30000" dirty="0"/>
              <a:t>rd</a:t>
            </a:r>
            <a:r>
              <a:rPr lang="en-GB" sz="1800" dirty="0"/>
              <a:t> mailing (DBS recommended)</a:t>
            </a:r>
          </a:p>
          <a:p>
            <a:pPr>
              <a:buSzPct val="100000"/>
              <a:buFont typeface="Courier New" panose="02070309020205020404" pitchFamily="49" charset="0"/>
              <a:buChar char="o"/>
            </a:pPr>
            <a:r>
              <a:rPr lang="en-GB" sz="2000" b="1" dirty="0"/>
              <a:t>Trusts using a contractor: </a:t>
            </a:r>
            <a:r>
              <a:rPr lang="en-GB" sz="2000" dirty="0"/>
              <a:t>advise your contractor immediately if any patients die after submitting your sample.</a:t>
            </a:r>
          </a:p>
          <a:p>
            <a:pPr>
              <a:buSzPct val="100000"/>
              <a:buFont typeface="Courier New" panose="02070309020205020404" pitchFamily="49" charset="0"/>
              <a:buChar char="o"/>
            </a:pPr>
            <a:r>
              <a:rPr lang="en-GB" sz="2000" b="1" dirty="0"/>
              <a:t>In-house trusts: </a:t>
            </a:r>
            <a:r>
              <a:rPr lang="en-GB" sz="2000" dirty="0"/>
              <a:t>record deaths with the appropriate outcome code in the sample </a:t>
            </a:r>
            <a:r>
              <a:rPr lang="en-GB" sz="2000" dirty="0" smtClean="0"/>
              <a:t>file (code 3 if this was after fieldwork had started; code 7 if this was prior to your first questionnaires being mailed out).</a:t>
            </a:r>
            <a:endParaRPr lang="en-GB" sz="2000" dirty="0"/>
          </a:p>
          <a:p>
            <a:pPr marL="0" indent="0">
              <a:buNone/>
            </a:pPr>
            <a:endParaRPr lang="en-GB"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28</a:t>
            </a:fld>
            <a:endParaRPr lang="en-GB" dirty="0">
              <a:solidFill>
                <a:srgbClr val="4D4639"/>
              </a:solidFill>
            </a:endParaRPr>
          </a:p>
        </p:txBody>
      </p:sp>
    </p:spTree>
    <p:extLst>
      <p:ext uri="{BB962C8B-B14F-4D97-AF65-F5344CB8AC3E}">
        <p14:creationId xmlns:p14="http://schemas.microsoft.com/office/powerpoint/2010/main" val="25241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679275" y="1533734"/>
            <a:ext cx="7954404" cy="261610"/>
          </a:xfrm>
          <a:prstGeom prst="rect">
            <a:avLst/>
          </a:prstGeom>
          <a:noFill/>
          <a:ln w="15875">
            <a:solidFill>
              <a:srgbClr val="00B0F0"/>
            </a:solidFill>
          </a:ln>
        </p:spPr>
        <p:txBody>
          <a:bodyPr wrap="square" rtlCol="0">
            <a:spAutoFit/>
          </a:bodyPr>
          <a:lstStyle/>
          <a:p>
            <a:pPr algn="ctr"/>
            <a:r>
              <a:rPr lang="en-GB" sz="1100" dirty="0"/>
              <a:t>Trust compiles sample of eligible patients.</a:t>
            </a:r>
          </a:p>
        </p:txBody>
      </p:sp>
      <p:sp>
        <p:nvSpPr>
          <p:cNvPr id="56" name="TextBox 55"/>
          <p:cNvSpPr txBox="1"/>
          <p:nvPr/>
        </p:nvSpPr>
        <p:spPr>
          <a:xfrm>
            <a:off x="684325" y="2488439"/>
            <a:ext cx="7954404" cy="261610"/>
          </a:xfrm>
          <a:prstGeom prst="rect">
            <a:avLst/>
          </a:prstGeom>
          <a:noFill/>
          <a:ln w="15875">
            <a:solidFill>
              <a:srgbClr val="00B0F0"/>
            </a:solidFill>
          </a:ln>
        </p:spPr>
        <p:txBody>
          <a:bodyPr wrap="square" rtlCol="0">
            <a:spAutoFit/>
          </a:bodyPr>
          <a:lstStyle/>
          <a:p>
            <a:pPr algn="ctr"/>
            <a:r>
              <a:rPr lang="en-GB" sz="1100" dirty="0"/>
              <a:t>Trust submits sample declaration form to contractor. Contractor checks the form.</a:t>
            </a:r>
          </a:p>
        </p:txBody>
      </p:sp>
      <p:sp>
        <p:nvSpPr>
          <p:cNvPr id="57" name="TextBox 56"/>
          <p:cNvSpPr txBox="1"/>
          <p:nvPr/>
        </p:nvSpPr>
        <p:spPr>
          <a:xfrm>
            <a:off x="679275" y="4825140"/>
            <a:ext cx="7954404" cy="261610"/>
          </a:xfrm>
          <a:prstGeom prst="rect">
            <a:avLst/>
          </a:prstGeom>
          <a:noFill/>
          <a:ln w="15875">
            <a:solidFill>
              <a:srgbClr val="00B0F0"/>
            </a:solidFill>
          </a:ln>
        </p:spPr>
        <p:txBody>
          <a:bodyPr wrap="square" rtlCol="0">
            <a:spAutoFit/>
          </a:bodyPr>
          <a:lstStyle/>
          <a:p>
            <a:pPr algn="ctr"/>
            <a:r>
              <a:rPr lang="en-GB" sz="1100" dirty="0"/>
              <a:t>Survey Coordination Centre checks sample and sends queries/approval to contractor.</a:t>
            </a:r>
          </a:p>
        </p:txBody>
      </p:sp>
      <p:sp>
        <p:nvSpPr>
          <p:cNvPr id="59" name="TextBox 58"/>
          <p:cNvSpPr txBox="1"/>
          <p:nvPr/>
        </p:nvSpPr>
        <p:spPr>
          <a:xfrm>
            <a:off x="687031" y="5281885"/>
            <a:ext cx="7956000" cy="261610"/>
          </a:xfrm>
          <a:prstGeom prst="rect">
            <a:avLst/>
          </a:prstGeom>
          <a:noFill/>
          <a:ln w="15875">
            <a:solidFill>
              <a:srgbClr val="00B0F0"/>
            </a:solidFill>
          </a:ln>
        </p:spPr>
        <p:txBody>
          <a:bodyPr wrap="square" rtlCol="0">
            <a:spAutoFit/>
          </a:bodyPr>
          <a:lstStyle/>
          <a:p>
            <a:pPr algn="ctr"/>
            <a:r>
              <a:rPr lang="en-GB" sz="1100" dirty="0"/>
              <a:t>Once sample approved by Survey Coordination Centre, contractor sends out mailing packs for trust.</a:t>
            </a:r>
          </a:p>
        </p:txBody>
      </p:sp>
      <p:sp>
        <p:nvSpPr>
          <p:cNvPr id="60" name="TextBox 59"/>
          <p:cNvSpPr txBox="1"/>
          <p:nvPr/>
        </p:nvSpPr>
        <p:spPr>
          <a:xfrm>
            <a:off x="679275" y="2961302"/>
            <a:ext cx="7954404" cy="261610"/>
          </a:xfrm>
          <a:prstGeom prst="rect">
            <a:avLst/>
          </a:prstGeom>
          <a:noFill/>
          <a:ln w="15875">
            <a:solidFill>
              <a:srgbClr val="00B0F0"/>
            </a:solidFill>
          </a:ln>
        </p:spPr>
        <p:txBody>
          <a:bodyPr wrap="square" rtlCol="0">
            <a:spAutoFit/>
          </a:bodyPr>
          <a:lstStyle/>
          <a:p>
            <a:pPr algn="ctr"/>
            <a:r>
              <a:rPr lang="en-GB" sz="1100" dirty="0"/>
              <a:t>Once sample declaration form is approved, trust submits a </a:t>
            </a:r>
            <a:r>
              <a:rPr lang="en-GB" sz="1100" b="1" dirty="0"/>
              <a:t>single</a:t>
            </a:r>
            <a:r>
              <a:rPr lang="en-GB" sz="1100" dirty="0"/>
              <a:t> sample and mailing file to contractor’s FTP.</a:t>
            </a:r>
          </a:p>
        </p:txBody>
      </p:sp>
      <p:sp>
        <p:nvSpPr>
          <p:cNvPr id="61" name="TextBox 60"/>
          <p:cNvSpPr txBox="1"/>
          <p:nvPr/>
        </p:nvSpPr>
        <p:spPr>
          <a:xfrm>
            <a:off x="687031" y="3423176"/>
            <a:ext cx="7954404" cy="261610"/>
          </a:xfrm>
          <a:prstGeom prst="rect">
            <a:avLst/>
          </a:prstGeom>
          <a:noFill/>
          <a:ln w="15875">
            <a:solidFill>
              <a:srgbClr val="00B0F0"/>
            </a:solidFill>
          </a:ln>
        </p:spPr>
        <p:txBody>
          <a:bodyPr wrap="square" rtlCol="0">
            <a:spAutoFit/>
          </a:bodyPr>
          <a:lstStyle/>
          <a:p>
            <a:pPr algn="ctr"/>
            <a:r>
              <a:rPr lang="en-GB" sz="1100" dirty="0"/>
              <a:t>Contractor checks the file and responds to trust with any queries.</a:t>
            </a:r>
          </a:p>
        </p:txBody>
      </p:sp>
      <p:sp>
        <p:nvSpPr>
          <p:cNvPr id="62" name="TextBox 61"/>
          <p:cNvSpPr txBox="1"/>
          <p:nvPr/>
        </p:nvSpPr>
        <p:spPr>
          <a:xfrm>
            <a:off x="680871" y="4351716"/>
            <a:ext cx="7954404" cy="261610"/>
          </a:xfrm>
          <a:prstGeom prst="rect">
            <a:avLst/>
          </a:prstGeom>
          <a:noFill/>
          <a:ln w="15875">
            <a:solidFill>
              <a:srgbClr val="00B0F0"/>
            </a:solidFill>
          </a:ln>
        </p:spPr>
        <p:txBody>
          <a:bodyPr wrap="square" rtlCol="0">
            <a:spAutoFit/>
          </a:bodyPr>
          <a:lstStyle/>
          <a:p>
            <a:pPr algn="ctr"/>
            <a:r>
              <a:rPr lang="en-GB" sz="1100" dirty="0"/>
              <a:t>Contractor submits declaration form and sample file (</a:t>
            </a:r>
            <a:r>
              <a:rPr lang="en-GB" sz="1100" b="1" dirty="0"/>
              <a:t>not </a:t>
            </a:r>
            <a:r>
              <a:rPr lang="en-GB" sz="1100" dirty="0"/>
              <a:t>mailing file) to Survey Coordination Centre.</a:t>
            </a:r>
          </a:p>
        </p:txBody>
      </p:sp>
      <p:sp>
        <p:nvSpPr>
          <p:cNvPr id="69" name="TextBox 68"/>
          <p:cNvSpPr txBox="1"/>
          <p:nvPr/>
        </p:nvSpPr>
        <p:spPr>
          <a:xfrm>
            <a:off x="679275" y="2029503"/>
            <a:ext cx="7956000" cy="261610"/>
          </a:xfrm>
          <a:prstGeom prst="rect">
            <a:avLst/>
          </a:prstGeom>
          <a:noFill/>
          <a:ln w="15875">
            <a:solidFill>
              <a:srgbClr val="00B0F0"/>
            </a:solidFill>
          </a:ln>
        </p:spPr>
        <p:txBody>
          <a:bodyPr wrap="square" rtlCol="0">
            <a:spAutoFit/>
          </a:bodyPr>
          <a:lstStyle/>
          <a:p>
            <a:pPr algn="ctr"/>
            <a:r>
              <a:rPr lang="en-GB" sz="1100" dirty="0"/>
              <a:t>Trust conducts internal and DBS checks for deaths of patients. Trust removes any deceased.</a:t>
            </a:r>
          </a:p>
        </p:txBody>
      </p:sp>
      <p:sp>
        <p:nvSpPr>
          <p:cNvPr id="70" name="Down Arrow 69"/>
          <p:cNvSpPr/>
          <p:nvPr/>
        </p:nvSpPr>
        <p:spPr>
          <a:xfrm>
            <a:off x="4366667" y="1807837"/>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1" name="TextBox 70"/>
          <p:cNvSpPr txBox="1"/>
          <p:nvPr/>
        </p:nvSpPr>
        <p:spPr>
          <a:xfrm>
            <a:off x="679275" y="3871881"/>
            <a:ext cx="7954404" cy="261610"/>
          </a:xfrm>
          <a:prstGeom prst="rect">
            <a:avLst/>
          </a:prstGeom>
          <a:noFill/>
          <a:ln w="15875">
            <a:solidFill>
              <a:srgbClr val="00B0F0"/>
            </a:solidFill>
          </a:ln>
        </p:spPr>
        <p:txBody>
          <a:bodyPr wrap="square" rtlCol="0">
            <a:spAutoFit/>
          </a:bodyPr>
          <a:lstStyle/>
          <a:p>
            <a:pPr algn="ctr"/>
            <a:r>
              <a:rPr lang="en-GB" sz="1100" dirty="0"/>
              <a:t>Contractor creates </a:t>
            </a:r>
            <a:r>
              <a:rPr lang="en-GB" sz="1100" b="1" dirty="0"/>
              <a:t>separate</a:t>
            </a:r>
            <a:r>
              <a:rPr lang="en-GB" sz="1100" dirty="0"/>
              <a:t> sample and mailing files.</a:t>
            </a:r>
          </a:p>
        </p:txBody>
      </p:sp>
      <p:sp>
        <p:nvSpPr>
          <p:cNvPr id="74" name="Down Arrow 73"/>
          <p:cNvSpPr/>
          <p:nvPr/>
        </p:nvSpPr>
        <p:spPr>
          <a:xfrm>
            <a:off x="4360176" y="2281916"/>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5" name="Down Arrow 74"/>
          <p:cNvSpPr/>
          <p:nvPr/>
        </p:nvSpPr>
        <p:spPr>
          <a:xfrm>
            <a:off x="4355625" y="2748859"/>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6" name="Down Arrow 75"/>
          <p:cNvSpPr/>
          <p:nvPr/>
        </p:nvSpPr>
        <p:spPr>
          <a:xfrm>
            <a:off x="4355626" y="3221734"/>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7" name="Down Arrow 76"/>
          <p:cNvSpPr/>
          <p:nvPr/>
        </p:nvSpPr>
        <p:spPr>
          <a:xfrm>
            <a:off x="4355625" y="3671893"/>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8" name="Down Arrow 77"/>
          <p:cNvSpPr/>
          <p:nvPr/>
        </p:nvSpPr>
        <p:spPr>
          <a:xfrm>
            <a:off x="4360328" y="4146297"/>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9" name="Down Arrow 78"/>
          <p:cNvSpPr/>
          <p:nvPr/>
        </p:nvSpPr>
        <p:spPr>
          <a:xfrm>
            <a:off x="4360328" y="4622674"/>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80" name="Down Arrow 79"/>
          <p:cNvSpPr/>
          <p:nvPr/>
        </p:nvSpPr>
        <p:spPr>
          <a:xfrm>
            <a:off x="4360328" y="5086750"/>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29</a:t>
            </a:fld>
            <a:endParaRPr lang="en-GB" dirty="0">
              <a:solidFill>
                <a:srgbClr val="4D4639"/>
              </a:solidFill>
            </a:endParaRPr>
          </a:p>
        </p:txBody>
      </p:sp>
      <p:sp>
        <p:nvSpPr>
          <p:cNvPr id="3" name="Title 2"/>
          <p:cNvSpPr>
            <a:spLocks noGrp="1"/>
          </p:cNvSpPr>
          <p:nvPr>
            <p:ph type="title"/>
          </p:nvPr>
        </p:nvSpPr>
        <p:spPr/>
        <p:txBody>
          <a:bodyPr/>
          <a:lstStyle/>
          <a:p>
            <a:r>
              <a:rPr lang="en-GB" dirty="0"/>
              <a:t>Sampling and submission overview (trusts using a contractor)</a:t>
            </a:r>
          </a:p>
        </p:txBody>
      </p:sp>
    </p:spTree>
    <p:extLst>
      <p:ext uri="{BB962C8B-B14F-4D97-AF65-F5344CB8AC3E}">
        <p14:creationId xmlns:p14="http://schemas.microsoft.com/office/powerpoint/2010/main" val="3594598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6000" b="1" dirty="0">
              <a:solidFill>
                <a:srgbClr val="007B4E"/>
              </a:solidFill>
            </a:endParaRPr>
          </a:p>
          <a:p>
            <a:pPr marL="0" indent="0" algn="ctr">
              <a:buNone/>
            </a:pPr>
            <a:r>
              <a:rPr lang="en-GB" sz="5400" b="1" dirty="0">
                <a:solidFill>
                  <a:srgbClr val="007B4E"/>
                </a:solidFill>
              </a:rPr>
              <a:t>Survey Overview</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a:t>
            </a:fld>
            <a:endParaRPr lang="en-GB" dirty="0">
              <a:solidFill>
                <a:srgbClr val="4D4639"/>
              </a:solidFill>
            </a:endParaRPr>
          </a:p>
        </p:txBody>
      </p:sp>
    </p:spTree>
    <p:extLst>
      <p:ext uri="{BB962C8B-B14F-4D97-AF65-F5344CB8AC3E}">
        <p14:creationId xmlns:p14="http://schemas.microsoft.com/office/powerpoint/2010/main" val="4047416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Sampling and submission overview (in-house trusts)</a:t>
            </a:r>
          </a:p>
        </p:txBody>
      </p:sp>
      <p:sp>
        <p:nvSpPr>
          <p:cNvPr id="55" name="TextBox 54"/>
          <p:cNvSpPr txBox="1"/>
          <p:nvPr/>
        </p:nvSpPr>
        <p:spPr>
          <a:xfrm>
            <a:off x="679275" y="1533734"/>
            <a:ext cx="7954404" cy="261610"/>
          </a:xfrm>
          <a:prstGeom prst="rect">
            <a:avLst/>
          </a:prstGeom>
          <a:noFill/>
          <a:ln w="15875">
            <a:solidFill>
              <a:srgbClr val="00B0F0"/>
            </a:solidFill>
          </a:ln>
        </p:spPr>
        <p:txBody>
          <a:bodyPr wrap="square" rtlCol="0">
            <a:spAutoFit/>
          </a:bodyPr>
          <a:lstStyle/>
          <a:p>
            <a:pPr algn="ctr"/>
            <a:r>
              <a:rPr lang="en-GB" sz="1100" dirty="0"/>
              <a:t>Trust compiles sample of eligible patients.</a:t>
            </a:r>
          </a:p>
        </p:txBody>
      </p:sp>
      <p:sp>
        <p:nvSpPr>
          <p:cNvPr id="56" name="TextBox 55"/>
          <p:cNvSpPr txBox="1"/>
          <p:nvPr/>
        </p:nvSpPr>
        <p:spPr>
          <a:xfrm>
            <a:off x="684325" y="2488439"/>
            <a:ext cx="7954404" cy="261610"/>
          </a:xfrm>
          <a:prstGeom prst="rect">
            <a:avLst/>
          </a:prstGeom>
          <a:noFill/>
          <a:ln w="15875">
            <a:solidFill>
              <a:srgbClr val="00B0F0"/>
            </a:solidFill>
          </a:ln>
        </p:spPr>
        <p:txBody>
          <a:bodyPr wrap="square" rtlCol="0">
            <a:spAutoFit/>
          </a:bodyPr>
          <a:lstStyle/>
          <a:p>
            <a:pPr algn="ctr"/>
            <a:r>
              <a:rPr lang="en-GB" sz="1100" dirty="0"/>
              <a:t>Trust creates </a:t>
            </a:r>
            <a:r>
              <a:rPr lang="en-GB" sz="1100" b="1" dirty="0"/>
              <a:t>separate</a:t>
            </a:r>
            <a:r>
              <a:rPr lang="en-GB" sz="1100" dirty="0"/>
              <a:t> sample and mailing files.</a:t>
            </a:r>
          </a:p>
        </p:txBody>
      </p:sp>
      <p:sp>
        <p:nvSpPr>
          <p:cNvPr id="60" name="TextBox 59"/>
          <p:cNvSpPr txBox="1"/>
          <p:nvPr/>
        </p:nvSpPr>
        <p:spPr>
          <a:xfrm>
            <a:off x="679275" y="2961302"/>
            <a:ext cx="7954404" cy="261610"/>
          </a:xfrm>
          <a:prstGeom prst="rect">
            <a:avLst/>
          </a:prstGeom>
          <a:noFill/>
          <a:ln w="15875">
            <a:solidFill>
              <a:srgbClr val="00B0F0"/>
            </a:solidFill>
          </a:ln>
        </p:spPr>
        <p:txBody>
          <a:bodyPr wrap="square" rtlCol="0">
            <a:spAutoFit/>
          </a:bodyPr>
          <a:lstStyle/>
          <a:p>
            <a:pPr algn="ctr"/>
            <a:r>
              <a:rPr lang="en-GB" sz="1100" dirty="0"/>
              <a:t>Trust submits sample declaration form to Survey Coordination Centre. Survey Coordination Centre checks the form.</a:t>
            </a:r>
          </a:p>
        </p:txBody>
      </p:sp>
      <p:sp>
        <p:nvSpPr>
          <p:cNvPr id="61" name="TextBox 60"/>
          <p:cNvSpPr txBox="1"/>
          <p:nvPr/>
        </p:nvSpPr>
        <p:spPr>
          <a:xfrm>
            <a:off x="687031" y="3423176"/>
            <a:ext cx="7954404" cy="261610"/>
          </a:xfrm>
          <a:prstGeom prst="rect">
            <a:avLst/>
          </a:prstGeom>
          <a:noFill/>
          <a:ln w="15875">
            <a:solidFill>
              <a:srgbClr val="00B0F0"/>
            </a:solidFill>
          </a:ln>
        </p:spPr>
        <p:txBody>
          <a:bodyPr wrap="square" rtlCol="0">
            <a:spAutoFit/>
          </a:bodyPr>
          <a:lstStyle/>
          <a:p>
            <a:pPr algn="ctr"/>
            <a:r>
              <a:rPr lang="en-GB" sz="1100" dirty="0"/>
              <a:t>Once sample declaration form is approved, trust submits sample file </a:t>
            </a:r>
            <a:r>
              <a:rPr lang="en-GB" sz="1100" b="1" dirty="0"/>
              <a:t>only </a:t>
            </a:r>
            <a:r>
              <a:rPr lang="en-GB" sz="1100" dirty="0"/>
              <a:t>to Survey Coordination Centre’s FTP.</a:t>
            </a:r>
          </a:p>
        </p:txBody>
      </p:sp>
      <p:sp>
        <p:nvSpPr>
          <p:cNvPr id="62" name="TextBox 61"/>
          <p:cNvSpPr txBox="1"/>
          <p:nvPr/>
        </p:nvSpPr>
        <p:spPr>
          <a:xfrm>
            <a:off x="680871" y="4351716"/>
            <a:ext cx="7954404" cy="261610"/>
          </a:xfrm>
          <a:prstGeom prst="rect">
            <a:avLst/>
          </a:prstGeom>
          <a:noFill/>
          <a:ln w="15875">
            <a:solidFill>
              <a:srgbClr val="00B0F0"/>
            </a:solidFill>
          </a:ln>
        </p:spPr>
        <p:txBody>
          <a:bodyPr wrap="square" rtlCol="0">
            <a:spAutoFit/>
          </a:bodyPr>
          <a:lstStyle/>
          <a:p>
            <a:pPr algn="ctr"/>
            <a:r>
              <a:rPr lang="en-GB" sz="1100" dirty="0"/>
              <a:t>Once sample approved by Survey Coordination Centre, trust sends out mailing packs.</a:t>
            </a:r>
          </a:p>
        </p:txBody>
      </p:sp>
      <p:sp>
        <p:nvSpPr>
          <p:cNvPr id="69" name="TextBox 68"/>
          <p:cNvSpPr txBox="1"/>
          <p:nvPr/>
        </p:nvSpPr>
        <p:spPr>
          <a:xfrm>
            <a:off x="679275" y="2029503"/>
            <a:ext cx="7956000" cy="261610"/>
          </a:xfrm>
          <a:prstGeom prst="rect">
            <a:avLst/>
          </a:prstGeom>
          <a:noFill/>
          <a:ln w="15875">
            <a:solidFill>
              <a:srgbClr val="00B0F0"/>
            </a:solidFill>
          </a:ln>
        </p:spPr>
        <p:txBody>
          <a:bodyPr wrap="square" rtlCol="0">
            <a:spAutoFit/>
          </a:bodyPr>
          <a:lstStyle/>
          <a:p>
            <a:pPr algn="ctr"/>
            <a:r>
              <a:rPr lang="en-GB" sz="1100" dirty="0"/>
              <a:t>Trust conducts internal and DBS checks for deaths of patients. Trust removes any deceased.</a:t>
            </a:r>
          </a:p>
        </p:txBody>
      </p:sp>
      <p:sp>
        <p:nvSpPr>
          <p:cNvPr id="70" name="Down Arrow 69"/>
          <p:cNvSpPr/>
          <p:nvPr/>
        </p:nvSpPr>
        <p:spPr>
          <a:xfrm>
            <a:off x="4366667" y="1807837"/>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1" name="TextBox 70"/>
          <p:cNvSpPr txBox="1"/>
          <p:nvPr/>
        </p:nvSpPr>
        <p:spPr>
          <a:xfrm>
            <a:off x="679275" y="3871881"/>
            <a:ext cx="7954404" cy="261610"/>
          </a:xfrm>
          <a:prstGeom prst="rect">
            <a:avLst/>
          </a:prstGeom>
          <a:noFill/>
          <a:ln w="15875">
            <a:solidFill>
              <a:srgbClr val="00B0F0"/>
            </a:solidFill>
          </a:ln>
        </p:spPr>
        <p:txBody>
          <a:bodyPr wrap="square" rtlCol="0">
            <a:spAutoFit/>
          </a:bodyPr>
          <a:lstStyle/>
          <a:p>
            <a:pPr algn="ctr"/>
            <a:r>
              <a:rPr lang="en-GB" sz="1100" dirty="0"/>
              <a:t>Survey Coordination Centre checks sample and sends queries/approval to trust.</a:t>
            </a:r>
          </a:p>
        </p:txBody>
      </p:sp>
      <p:sp>
        <p:nvSpPr>
          <p:cNvPr id="74" name="Down Arrow 73"/>
          <p:cNvSpPr/>
          <p:nvPr/>
        </p:nvSpPr>
        <p:spPr>
          <a:xfrm>
            <a:off x="4360176" y="2281916"/>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5" name="Down Arrow 74"/>
          <p:cNvSpPr/>
          <p:nvPr/>
        </p:nvSpPr>
        <p:spPr>
          <a:xfrm>
            <a:off x="4355625" y="2748859"/>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6" name="Down Arrow 75"/>
          <p:cNvSpPr/>
          <p:nvPr/>
        </p:nvSpPr>
        <p:spPr>
          <a:xfrm>
            <a:off x="4355626" y="3221734"/>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7" name="Down Arrow 76"/>
          <p:cNvSpPr/>
          <p:nvPr/>
        </p:nvSpPr>
        <p:spPr>
          <a:xfrm>
            <a:off x="4355625" y="3671893"/>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78" name="Down Arrow 77"/>
          <p:cNvSpPr/>
          <p:nvPr/>
        </p:nvSpPr>
        <p:spPr>
          <a:xfrm>
            <a:off x="4360328" y="4146297"/>
            <a:ext cx="396000" cy="2160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30</a:t>
            </a:fld>
            <a:endParaRPr lang="en-GB" dirty="0">
              <a:solidFill>
                <a:srgbClr val="4D4639"/>
              </a:solidFill>
            </a:endParaRPr>
          </a:p>
        </p:txBody>
      </p:sp>
    </p:spTree>
    <p:extLst>
      <p:ext uri="{BB962C8B-B14F-4D97-AF65-F5344CB8AC3E}">
        <p14:creationId xmlns:p14="http://schemas.microsoft.com/office/powerpoint/2010/main" val="585474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28650" y="1582233"/>
            <a:ext cx="7886700" cy="3285908"/>
          </a:xfrm>
        </p:spPr>
        <p:txBody>
          <a:bodyPr>
            <a:normAutofit/>
          </a:bodyPr>
          <a:lstStyle/>
          <a:p>
            <a:pPr>
              <a:buClr>
                <a:srgbClr val="007B4E"/>
              </a:buClr>
              <a:buSzPct val="100000"/>
              <a:buFont typeface="Courier New" panose="02070309020205020404" pitchFamily="49" charset="0"/>
              <a:buChar char="o"/>
            </a:pPr>
            <a:r>
              <a:rPr lang="en-GB" sz="2000" dirty="0"/>
              <a:t>Sample checking dates (Survey Coordination Centre): 12</a:t>
            </a:r>
            <a:r>
              <a:rPr lang="en-GB" sz="2000" baseline="30000" dirty="0"/>
              <a:t>th </a:t>
            </a:r>
            <a:r>
              <a:rPr lang="en-GB" sz="2000" dirty="0"/>
              <a:t>- 30</a:t>
            </a:r>
            <a:r>
              <a:rPr lang="en-GB" sz="2000" baseline="30000" dirty="0"/>
              <a:t>th</a:t>
            </a:r>
            <a:r>
              <a:rPr lang="en-GB" sz="2000" dirty="0"/>
              <a:t> August</a:t>
            </a:r>
          </a:p>
          <a:p>
            <a:pPr>
              <a:buClr>
                <a:srgbClr val="007B4E"/>
              </a:buClr>
              <a:buSzPct val="100000"/>
              <a:buFont typeface="Courier New" panose="02070309020205020404" pitchFamily="49" charset="0"/>
              <a:buChar char="o"/>
            </a:pPr>
            <a:r>
              <a:rPr lang="en-GB" sz="2000" dirty="0"/>
              <a:t>Survey Coordination Centre (SCC) submission deadline: 23</a:t>
            </a:r>
            <a:r>
              <a:rPr lang="en-GB" sz="2000" baseline="30000" dirty="0"/>
              <a:t>rd</a:t>
            </a:r>
            <a:r>
              <a:rPr lang="en-GB" sz="2000" dirty="0"/>
              <a:t> August</a:t>
            </a:r>
          </a:p>
          <a:p>
            <a:pPr>
              <a:buClr>
                <a:srgbClr val="007B4E"/>
              </a:buClr>
              <a:buSzPct val="100000"/>
              <a:buFont typeface="Courier New" panose="02070309020205020404" pitchFamily="49" charset="0"/>
              <a:buChar char="o"/>
            </a:pPr>
            <a:r>
              <a:rPr lang="en-GB" sz="2000" dirty="0"/>
              <a:t>Escalation strategy for late trusts:</a:t>
            </a:r>
          </a:p>
          <a:p>
            <a:pPr lvl="1">
              <a:buClr>
                <a:srgbClr val="007B4E"/>
              </a:buClr>
              <a:buSzPct val="100000"/>
              <a:buFont typeface="Courier New" panose="02070309020205020404" pitchFamily="49" charset="0"/>
              <a:buChar char="o"/>
            </a:pPr>
            <a:r>
              <a:rPr lang="en-GB" sz="2000" dirty="0"/>
              <a:t>Contact by SCC: 2</a:t>
            </a:r>
            <a:r>
              <a:rPr lang="en-GB" sz="2000" baseline="30000" dirty="0"/>
              <a:t>nd</a:t>
            </a:r>
            <a:r>
              <a:rPr lang="en-GB" sz="2000" dirty="0"/>
              <a:t> September</a:t>
            </a:r>
          </a:p>
          <a:p>
            <a:pPr lvl="1">
              <a:buClr>
                <a:srgbClr val="007B4E"/>
              </a:buClr>
              <a:buSzPct val="100000"/>
              <a:buFont typeface="Courier New" panose="02070309020205020404" pitchFamily="49" charset="0"/>
              <a:buChar char="o"/>
            </a:pPr>
            <a:r>
              <a:rPr lang="en-GB" sz="2000" dirty="0"/>
              <a:t>Contact by CQC: 6</a:t>
            </a:r>
            <a:r>
              <a:rPr lang="en-GB" sz="2000" baseline="30000" dirty="0"/>
              <a:t>th</a:t>
            </a:r>
            <a:r>
              <a:rPr lang="en-GB" sz="2000" dirty="0"/>
              <a:t> September</a:t>
            </a:r>
          </a:p>
          <a:p>
            <a:pPr lvl="1">
              <a:buClr>
                <a:srgbClr val="007B4E"/>
              </a:buClr>
              <a:buSzPct val="100000"/>
              <a:buFont typeface="Courier New" panose="02070309020205020404" pitchFamily="49" charset="0"/>
              <a:buChar char="o"/>
            </a:pPr>
            <a:r>
              <a:rPr lang="en-GB" sz="2000" dirty="0"/>
              <a:t>Contact by CQC inspector: 13</a:t>
            </a:r>
            <a:r>
              <a:rPr lang="en-GB" sz="2000" baseline="30000" dirty="0"/>
              <a:t>th</a:t>
            </a:r>
            <a:r>
              <a:rPr lang="en-GB" sz="2000" dirty="0"/>
              <a:t> September</a:t>
            </a:r>
          </a:p>
          <a:p>
            <a:pPr>
              <a:buSzPct val="100000"/>
              <a:buFont typeface="Courier New" panose="02070309020205020404" pitchFamily="49" charset="0"/>
              <a:buChar char="o"/>
            </a:pPr>
            <a:r>
              <a:rPr lang="en-GB" sz="2000" dirty="0"/>
              <a:t>Details included in sampling instructions </a:t>
            </a:r>
          </a:p>
        </p:txBody>
      </p:sp>
      <p:sp>
        <p:nvSpPr>
          <p:cNvPr id="3" name="Slide Number Placeholder 2"/>
          <p:cNvSpPr>
            <a:spLocks noGrp="1"/>
          </p:cNvSpPr>
          <p:nvPr>
            <p:ph type="sldNum" sz="quarter" idx="12"/>
          </p:nvPr>
        </p:nvSpPr>
        <p:spPr/>
        <p:txBody>
          <a:bodyPr/>
          <a:lstStyle/>
          <a:p>
            <a:fld id="{8EB99C7A-614B-473C-9A27-CF4760304C41}" type="slidenum">
              <a:rPr lang="en-US" smtClean="0"/>
              <a:t>31</a:t>
            </a:fld>
            <a:endParaRPr lang="en-US"/>
          </a:p>
        </p:txBody>
      </p:sp>
      <p:sp>
        <p:nvSpPr>
          <p:cNvPr id="4" name="Title 5"/>
          <p:cNvSpPr>
            <a:spLocks noGrp="1"/>
          </p:cNvSpPr>
          <p:nvPr>
            <p:ph type="title"/>
          </p:nvPr>
        </p:nvSpPr>
        <p:spPr>
          <a:xfrm>
            <a:off x="628650" y="365126"/>
            <a:ext cx="7886700" cy="1152000"/>
          </a:xfrm>
        </p:spPr>
        <p:txBody>
          <a:bodyPr>
            <a:normAutofit/>
          </a:bodyPr>
          <a:lstStyle/>
          <a:p>
            <a:r>
              <a:rPr lang="en-GB" dirty="0"/>
              <a:t>Sample submission deadlines</a:t>
            </a:r>
          </a:p>
        </p:txBody>
      </p:sp>
    </p:spTree>
    <p:extLst>
      <p:ext uri="{BB962C8B-B14F-4D97-AF65-F5344CB8AC3E}">
        <p14:creationId xmlns:p14="http://schemas.microsoft.com/office/powerpoint/2010/main" val="665270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Tips for entering fieldwork on time</a:t>
            </a:r>
            <a:endParaRPr lang="en-GB" dirty="0">
              <a:solidFill>
                <a:srgbClr val="007B4E"/>
              </a:solidFill>
            </a:endParaRPr>
          </a:p>
        </p:txBody>
      </p:sp>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sz="2000" dirty="0"/>
              <a:t>Entering fieldwork on time or early will help your trust to maximise your response rate, especially from younger patients and minority ethnic groups.</a:t>
            </a:r>
          </a:p>
          <a:p>
            <a:pPr>
              <a:buSzPct val="100000"/>
              <a:buFont typeface="Courier New" panose="02070309020205020404" pitchFamily="49" charset="0"/>
              <a:buChar char="o"/>
            </a:pPr>
            <a:r>
              <a:rPr lang="en-GB" sz="2000" dirty="0"/>
              <a:t>Ensure you have a survey team in place before you start drawing your sample.</a:t>
            </a:r>
          </a:p>
          <a:p>
            <a:pPr>
              <a:buSzPct val="100000"/>
              <a:buFont typeface="Courier New" panose="02070309020205020404" pitchFamily="49" charset="0"/>
              <a:buChar char="o"/>
            </a:pPr>
            <a:r>
              <a:rPr lang="en-GB" sz="2000" dirty="0"/>
              <a:t>Generate your sample promptly – begin preparing now.</a:t>
            </a:r>
          </a:p>
          <a:p>
            <a:pPr>
              <a:buSzPct val="100000"/>
              <a:buFont typeface="Courier New" panose="02070309020205020404" pitchFamily="49" charset="0"/>
              <a:buChar char="o"/>
            </a:pPr>
            <a:r>
              <a:rPr lang="en-GB" sz="2000" dirty="0"/>
              <a:t>Respond to queries as soon as possible to avoid unnecessary delays.</a:t>
            </a:r>
          </a:p>
          <a:p>
            <a:pPr>
              <a:buSzPct val="100000"/>
              <a:buFont typeface="Courier New" panose="02070309020205020404" pitchFamily="49" charset="0"/>
              <a:buChar char="o"/>
            </a:pPr>
            <a:r>
              <a:rPr lang="en-GB" sz="2000" dirty="0"/>
              <a:t>Ensure there is sufficient resourcing around the sample drawing period – communicate with your team, and hand over tasks if staff are going to be on leave.</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32</a:t>
            </a:fld>
            <a:endParaRPr lang="en-GB" dirty="0">
              <a:solidFill>
                <a:srgbClr val="4D4639"/>
              </a:solidFill>
            </a:endParaRPr>
          </a:p>
        </p:txBody>
      </p:sp>
    </p:spTree>
    <p:extLst>
      <p:ext uri="{BB962C8B-B14F-4D97-AF65-F5344CB8AC3E}">
        <p14:creationId xmlns:p14="http://schemas.microsoft.com/office/powerpoint/2010/main" val="3853735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5400" b="1" dirty="0">
              <a:solidFill>
                <a:srgbClr val="007B4E"/>
              </a:solidFill>
            </a:endParaRPr>
          </a:p>
          <a:p>
            <a:pPr marL="0" indent="0" algn="ctr">
              <a:buNone/>
            </a:pPr>
            <a:r>
              <a:rPr lang="en-GB" sz="5400" b="1" dirty="0">
                <a:solidFill>
                  <a:srgbClr val="007B4E"/>
                </a:solidFill>
              </a:rPr>
              <a:t>Fieldwork monitoring information</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33</a:t>
            </a:fld>
            <a:endParaRPr lang="en-GB" dirty="0">
              <a:solidFill>
                <a:srgbClr val="4D4639"/>
              </a:solidFill>
            </a:endParaRPr>
          </a:p>
        </p:txBody>
      </p:sp>
    </p:spTree>
    <p:extLst>
      <p:ext uri="{BB962C8B-B14F-4D97-AF65-F5344CB8AC3E}">
        <p14:creationId xmlns:p14="http://schemas.microsoft.com/office/powerpoint/2010/main" val="3453153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a:t>Fieldwork monitoring information (in-house trusts only)</a:t>
            </a:r>
            <a:endParaRPr lang="en-GB" dirty="0">
              <a:solidFill>
                <a:srgbClr val="007B4E"/>
              </a:solidFill>
            </a:endParaRPr>
          </a:p>
        </p:txBody>
      </p:sp>
      <p:sp>
        <p:nvSpPr>
          <p:cNvPr id="7" name="Content Placeholder 6"/>
          <p:cNvSpPr>
            <a:spLocks noGrp="1"/>
          </p:cNvSpPr>
          <p:nvPr>
            <p:ph idx="1"/>
          </p:nvPr>
        </p:nvSpPr>
        <p:spPr>
          <a:xfrm>
            <a:off x="628650" y="2413685"/>
            <a:ext cx="7886700" cy="3756381"/>
          </a:xfrm>
        </p:spPr>
        <p:txBody>
          <a:bodyPr/>
          <a:lstStyle/>
          <a:p>
            <a:pPr>
              <a:buSzPct val="100000"/>
              <a:buFont typeface="Courier New" panose="02070309020205020404" pitchFamily="49" charset="0"/>
              <a:buChar char="o"/>
            </a:pPr>
            <a:r>
              <a:rPr lang="en-GB" sz="2000" dirty="0"/>
              <a:t>Due every Thursday from 5</a:t>
            </a:r>
            <a:r>
              <a:rPr lang="en-GB" sz="2000" baseline="30000" dirty="0"/>
              <a:t>th</a:t>
            </a:r>
            <a:r>
              <a:rPr lang="en-GB" sz="2000" dirty="0"/>
              <a:t> September</a:t>
            </a:r>
          </a:p>
          <a:p>
            <a:pPr>
              <a:buSzPct val="100000"/>
              <a:buFont typeface="Courier New" panose="02070309020205020404" pitchFamily="49" charset="0"/>
              <a:buChar char="o"/>
            </a:pPr>
            <a:r>
              <a:rPr lang="en-GB" sz="2000" dirty="0"/>
              <a:t>Template will be provided on website.</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34</a:t>
            </a:fld>
            <a:endParaRPr lang="en-GB" dirty="0">
              <a:solidFill>
                <a:srgbClr val="4D4639"/>
              </a:solidFill>
            </a:endParaRPr>
          </a:p>
        </p:txBody>
      </p:sp>
    </p:spTree>
    <p:extLst>
      <p:ext uri="{BB962C8B-B14F-4D97-AF65-F5344CB8AC3E}">
        <p14:creationId xmlns:p14="http://schemas.microsoft.com/office/powerpoint/2010/main" val="33525713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5400" b="1" dirty="0">
              <a:solidFill>
                <a:srgbClr val="007B4E"/>
              </a:solidFill>
            </a:endParaRPr>
          </a:p>
          <a:p>
            <a:pPr marL="0" indent="0" algn="ctr">
              <a:buNone/>
            </a:pPr>
            <a:r>
              <a:rPr lang="en-GB" sz="5400" b="1" dirty="0">
                <a:solidFill>
                  <a:srgbClr val="007B4E"/>
                </a:solidFill>
              </a:rPr>
              <a:t>Key dates</a:t>
            </a:r>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35</a:t>
            </a:fld>
            <a:endParaRPr lang="en-GB" dirty="0">
              <a:solidFill>
                <a:srgbClr val="4D4639"/>
              </a:solidFill>
            </a:endParaRPr>
          </a:p>
        </p:txBody>
      </p:sp>
    </p:spTree>
    <p:extLst>
      <p:ext uri="{BB962C8B-B14F-4D97-AF65-F5344CB8AC3E}">
        <p14:creationId xmlns:p14="http://schemas.microsoft.com/office/powerpoint/2010/main" val="30418782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2258268087"/>
              </p:ext>
            </p:extLst>
          </p:nvPr>
        </p:nvGraphicFramePr>
        <p:xfrm>
          <a:off x="628650" y="1944645"/>
          <a:ext cx="7886700" cy="3391563"/>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xmlns="" val="20000"/>
                    </a:ext>
                  </a:extLst>
                </a:gridCol>
                <a:gridCol w="3943350">
                  <a:extLst>
                    <a:ext uri="{9D8B030D-6E8A-4147-A177-3AD203B41FA5}">
                      <a16:colId xmlns:a16="http://schemas.microsoft.com/office/drawing/2014/main" xmlns="" val="20001"/>
                    </a:ext>
                  </a:extLst>
                </a:gridCol>
              </a:tblGrid>
              <a:tr h="282603">
                <a:tc>
                  <a:txBody>
                    <a:bodyPr/>
                    <a:lstStyle/>
                    <a:p>
                      <a:endParaRPr lang="en-US" sz="1400" dirty="0">
                        <a:solidFill>
                          <a:srgbClr val="007B4E"/>
                        </a:solidFill>
                      </a:endParaRPr>
                    </a:p>
                  </a:txBody>
                  <a:tcPr marL="68580" marR="68580" marT="34290" marB="34290">
                    <a:solidFill>
                      <a:srgbClr val="007B4E"/>
                    </a:solidFill>
                  </a:tcPr>
                </a:tc>
                <a:tc>
                  <a:txBody>
                    <a:bodyPr/>
                    <a:lstStyle/>
                    <a:p>
                      <a:endParaRPr lang="en-US" sz="1400" dirty="0">
                        <a:solidFill>
                          <a:srgbClr val="007B4E"/>
                        </a:solidFill>
                      </a:endParaRPr>
                    </a:p>
                  </a:txBody>
                  <a:tcPr marL="68580" marR="68580" marT="34290" marB="34290">
                    <a:solidFill>
                      <a:srgbClr val="007B4E"/>
                    </a:solidFill>
                  </a:tcPr>
                </a:tc>
                <a:extLst>
                  <a:ext uri="{0D108BD9-81ED-4DB2-BD59-A6C34878D82A}">
                    <a16:rowId xmlns:a16="http://schemas.microsoft.com/office/drawing/2014/main" xmlns="" val="10000"/>
                  </a:ext>
                </a:extLst>
              </a:tr>
              <a:tr h="274320">
                <a:tc>
                  <a:txBody>
                    <a:bodyPr/>
                    <a:lstStyle/>
                    <a:p>
                      <a:r>
                        <a:rPr lang="en-GB" sz="1400" dirty="0"/>
                        <a:t>Release</a:t>
                      </a:r>
                      <a:r>
                        <a:rPr lang="en-GB" sz="1400" baseline="0" dirty="0"/>
                        <a:t> of sampling materials</a:t>
                      </a:r>
                      <a:endParaRPr lang="en-US" sz="1400" dirty="0"/>
                    </a:p>
                  </a:txBody>
                  <a:tcPr marL="68580" marR="68580" marT="34290" marB="34290"/>
                </a:tc>
                <a:tc>
                  <a:txBody>
                    <a:bodyPr/>
                    <a:lstStyle/>
                    <a:p>
                      <a:r>
                        <a:rPr lang="en-US" sz="1400" dirty="0"/>
                        <a:t>July 2019 (following s251 approval)</a:t>
                      </a:r>
                    </a:p>
                  </a:txBody>
                  <a:tcPr marL="68580" marR="68580" marT="34290" marB="34290"/>
                </a:tc>
                <a:extLst>
                  <a:ext uri="{0D108BD9-81ED-4DB2-BD59-A6C34878D82A}">
                    <a16:rowId xmlns:a16="http://schemas.microsoft.com/office/drawing/2014/main" xmlns="" val="10001"/>
                  </a:ext>
                </a:extLst>
              </a:tr>
              <a:tr h="274320">
                <a:tc>
                  <a:txBody>
                    <a:bodyPr/>
                    <a:lstStyle/>
                    <a:p>
                      <a:r>
                        <a:rPr lang="en-GB" sz="1400" dirty="0"/>
                        <a:t>Survey materials (questionnaire and covering letters)</a:t>
                      </a:r>
                      <a:endParaRPr lang="en-US" sz="1400" dirty="0"/>
                    </a:p>
                  </a:txBody>
                  <a:tcPr marL="68580" marR="68580" marT="34290" marB="34290"/>
                </a:tc>
                <a:tc>
                  <a:txBody>
                    <a:bodyPr/>
                    <a:lstStyle/>
                    <a:p>
                      <a:r>
                        <a:rPr lang="en-GB" sz="1400" dirty="0"/>
                        <a:t>July 2019 (following ethical approval)</a:t>
                      </a:r>
                    </a:p>
                  </a:txBody>
                  <a:tcPr marL="68580" marR="68580" marT="34290" marB="34290"/>
                </a:tc>
                <a:extLst>
                  <a:ext uri="{0D108BD9-81ED-4DB2-BD59-A6C34878D82A}">
                    <a16:rowId xmlns:a16="http://schemas.microsoft.com/office/drawing/2014/main" xmlns="" val="10004"/>
                  </a:ext>
                </a:extLst>
              </a:tr>
              <a:tr h="274320">
                <a:tc>
                  <a:txBody>
                    <a:bodyPr/>
                    <a:lstStyle/>
                    <a:p>
                      <a:r>
                        <a:rPr lang="en-GB" sz="1400" dirty="0"/>
                        <a:t>Sample checking</a:t>
                      </a:r>
                      <a:endParaRPr lang="en-US" sz="1400" dirty="0"/>
                    </a:p>
                  </a:txBody>
                  <a:tcPr marL="68580" marR="68580" marT="34290" marB="34290"/>
                </a:tc>
                <a:tc>
                  <a:txBody>
                    <a:bodyPr/>
                    <a:lstStyle/>
                    <a:p>
                      <a:r>
                        <a:rPr lang="en-US" sz="1400" dirty="0"/>
                        <a:t>12</a:t>
                      </a:r>
                      <a:r>
                        <a:rPr lang="en-US" sz="1400" baseline="30000" dirty="0"/>
                        <a:t>th</a:t>
                      </a:r>
                      <a:r>
                        <a:rPr lang="en-US" sz="1400" dirty="0"/>
                        <a:t>- 30</a:t>
                      </a:r>
                      <a:r>
                        <a:rPr lang="en-US" sz="1400" baseline="30000" dirty="0"/>
                        <a:t>th</a:t>
                      </a:r>
                      <a:r>
                        <a:rPr lang="en-US" sz="1400" dirty="0"/>
                        <a:t> August</a:t>
                      </a:r>
                    </a:p>
                  </a:txBody>
                  <a:tcPr marL="68580" marR="68580" marT="34290" marB="34290"/>
                </a:tc>
                <a:extLst>
                  <a:ext uri="{0D108BD9-81ED-4DB2-BD59-A6C34878D82A}">
                    <a16:rowId xmlns:a16="http://schemas.microsoft.com/office/drawing/2014/main" xmlns="" val="10005"/>
                  </a:ext>
                </a:extLst>
              </a:tr>
              <a:tr h="274320">
                <a:tc>
                  <a:txBody>
                    <a:bodyPr/>
                    <a:lstStyle/>
                    <a:p>
                      <a:r>
                        <a:rPr lang="en-GB" sz="1400" dirty="0"/>
                        <a:t>PDFs and hard copies of questionnaires and letters submitted (in-house trusts only)</a:t>
                      </a:r>
                      <a:endParaRPr lang="en-US" sz="1400" dirty="0"/>
                    </a:p>
                  </a:txBody>
                  <a:tcPr marL="68580" marR="68580" marT="34290" marB="34290"/>
                </a:tc>
                <a:tc>
                  <a:txBody>
                    <a:bodyPr/>
                    <a:lstStyle/>
                    <a:p>
                      <a:r>
                        <a:rPr lang="en-US" sz="1400" dirty="0"/>
                        <a:t>Early August</a:t>
                      </a:r>
                    </a:p>
                  </a:txBody>
                  <a:tcPr marL="68580" marR="68580" marT="34290" marB="34290"/>
                </a:tc>
                <a:extLst>
                  <a:ext uri="{0D108BD9-81ED-4DB2-BD59-A6C34878D82A}">
                    <a16:rowId xmlns:a16="http://schemas.microsoft.com/office/drawing/2014/main" xmlns="" val="10006"/>
                  </a:ext>
                </a:extLst>
              </a:tr>
              <a:tr h="274320">
                <a:tc>
                  <a:txBody>
                    <a:bodyPr/>
                    <a:lstStyle/>
                    <a:p>
                      <a:r>
                        <a:rPr lang="en-GB" sz="1400" dirty="0"/>
                        <a:t>Fieldwork</a:t>
                      </a:r>
                      <a:endParaRPr lang="en-US" sz="1400" dirty="0"/>
                    </a:p>
                  </a:txBody>
                  <a:tcPr marL="68580" marR="68580" marT="34290" marB="34290"/>
                </a:tc>
                <a:tc>
                  <a:txBody>
                    <a:bodyPr/>
                    <a:lstStyle/>
                    <a:p>
                      <a:r>
                        <a:rPr lang="en-US" sz="1400" dirty="0"/>
                        <a:t>27</a:t>
                      </a:r>
                      <a:r>
                        <a:rPr lang="en-US" sz="1400" baseline="30000" dirty="0"/>
                        <a:t>th</a:t>
                      </a:r>
                      <a:r>
                        <a:rPr lang="en-US" sz="1400" baseline="0" dirty="0"/>
                        <a:t> August - 3</a:t>
                      </a:r>
                      <a:r>
                        <a:rPr lang="en-US" sz="1400" baseline="30000" dirty="0"/>
                        <a:t>rd</a:t>
                      </a:r>
                      <a:r>
                        <a:rPr lang="en-US" sz="1400" baseline="0" dirty="0"/>
                        <a:t> January 2020</a:t>
                      </a:r>
                    </a:p>
                  </a:txBody>
                  <a:tcPr marL="68580" marR="68580" marT="34290" marB="34290"/>
                </a:tc>
                <a:extLst>
                  <a:ext uri="{0D108BD9-81ED-4DB2-BD59-A6C34878D82A}">
                    <a16:rowId xmlns:a16="http://schemas.microsoft.com/office/drawing/2014/main" xmlns="" val="10007"/>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Scanned respondent</a:t>
                      </a:r>
                      <a:r>
                        <a:rPr lang="en-US" sz="1400" baseline="0" dirty="0"/>
                        <a:t> questionnaires submitted </a:t>
                      </a:r>
                      <a:r>
                        <a:rPr lang="en-GB" sz="1400" dirty="0"/>
                        <a:t>(in-house trusts only)</a:t>
                      </a:r>
                      <a:endParaRPr lang="en-US" sz="1400" dirty="0"/>
                    </a:p>
                  </a:txBody>
                  <a:tcPr marL="68580" marR="68580" marT="34290" marB="34290"/>
                </a:tc>
                <a:tc>
                  <a:txBody>
                    <a:bodyPr/>
                    <a:lstStyle/>
                    <a:p>
                      <a:r>
                        <a:rPr lang="en-US" sz="1400" dirty="0"/>
                        <a:t>Soon after start</a:t>
                      </a:r>
                      <a:r>
                        <a:rPr lang="en-US" sz="1400" baseline="0" dirty="0"/>
                        <a:t> of fieldwork</a:t>
                      </a:r>
                      <a:endParaRPr lang="en-US" sz="1400" dirty="0"/>
                    </a:p>
                  </a:txBody>
                  <a:tcPr marL="68580" marR="68580" marT="34290" marB="34290"/>
                </a:tc>
                <a:extLst>
                  <a:ext uri="{0D108BD9-81ED-4DB2-BD59-A6C34878D82A}">
                    <a16:rowId xmlns:a16="http://schemas.microsoft.com/office/drawing/2014/main" xmlns="" val="10008"/>
                  </a:ext>
                </a:extLst>
              </a:tr>
              <a:tr h="274320">
                <a:tc>
                  <a:txBody>
                    <a:bodyPr/>
                    <a:lstStyle/>
                    <a:p>
                      <a:r>
                        <a:rPr lang="en-GB" sz="1400" dirty="0"/>
                        <a:t>Weekly monitoring (in-house trusts only)</a:t>
                      </a:r>
                      <a:endParaRPr lang="en-US" sz="1400" dirty="0"/>
                    </a:p>
                  </a:txBody>
                  <a:tcPr marL="68580" marR="68580" marT="34290" marB="34290"/>
                </a:tc>
                <a:tc>
                  <a:txBody>
                    <a:bodyPr/>
                    <a:lstStyle/>
                    <a:p>
                      <a:r>
                        <a:rPr lang="en-GB" sz="1400" dirty="0"/>
                        <a:t>Every Thursday</a:t>
                      </a:r>
                      <a:r>
                        <a:rPr lang="en-GB" sz="1400" baseline="0" dirty="0"/>
                        <a:t> during fieldwork, starting 5</a:t>
                      </a:r>
                      <a:r>
                        <a:rPr lang="en-GB" sz="1400" baseline="30000" dirty="0"/>
                        <a:t>th</a:t>
                      </a:r>
                      <a:r>
                        <a:rPr lang="en-GB" sz="1400" baseline="0" dirty="0"/>
                        <a:t> September</a:t>
                      </a:r>
                      <a:endParaRPr lang="en-US" sz="1400" dirty="0"/>
                    </a:p>
                  </a:txBody>
                  <a:tcPr marL="68580" marR="68580" marT="34290" marB="34290"/>
                </a:tc>
                <a:extLst>
                  <a:ext uri="{0D108BD9-81ED-4DB2-BD59-A6C34878D82A}">
                    <a16:rowId xmlns:a16="http://schemas.microsoft.com/office/drawing/2014/main" xmlns="" val="10009"/>
                  </a:ext>
                </a:extLst>
              </a:tr>
              <a:tr h="274320">
                <a:tc>
                  <a:txBody>
                    <a:bodyPr/>
                    <a:lstStyle/>
                    <a:p>
                      <a:r>
                        <a:rPr lang="en-GB" sz="1400" dirty="0"/>
                        <a:t>Deadline</a:t>
                      </a:r>
                      <a:r>
                        <a:rPr lang="en-GB" sz="1400" baseline="0" dirty="0"/>
                        <a:t> for final data (in-house trusts only)</a:t>
                      </a:r>
                      <a:endParaRPr lang="en-US" sz="1400" dirty="0"/>
                    </a:p>
                  </a:txBody>
                  <a:tcPr marL="68580" marR="68580" marT="34290" marB="34290"/>
                </a:tc>
                <a:tc>
                  <a:txBody>
                    <a:bodyPr/>
                    <a:lstStyle/>
                    <a:p>
                      <a:r>
                        <a:rPr lang="en-US" sz="1400" dirty="0"/>
                        <a:t>10</a:t>
                      </a:r>
                      <a:r>
                        <a:rPr lang="en-US" sz="1400" baseline="30000" dirty="0"/>
                        <a:t>th</a:t>
                      </a:r>
                      <a:r>
                        <a:rPr lang="en-US" sz="1400" baseline="0" dirty="0"/>
                        <a:t> January 2020</a:t>
                      </a:r>
                      <a:endParaRPr lang="en-US" sz="1400" dirty="0"/>
                    </a:p>
                  </a:txBody>
                  <a:tcPr marL="68580" marR="68580" marT="34290" marB="34290"/>
                </a:tc>
                <a:extLst>
                  <a:ext uri="{0D108BD9-81ED-4DB2-BD59-A6C34878D82A}">
                    <a16:rowId xmlns:a16="http://schemas.microsoft.com/office/drawing/2014/main" xmlns="" val="10010"/>
                  </a:ext>
                </a:extLst>
              </a:tr>
            </a:tbl>
          </a:graphicData>
        </a:graphic>
      </p:graphicFrame>
      <p:sp>
        <p:nvSpPr>
          <p:cNvPr id="8" name="Title 1"/>
          <p:cNvSpPr>
            <a:spLocks noGrp="1"/>
          </p:cNvSpPr>
          <p:nvPr>
            <p:ph type="title"/>
          </p:nvPr>
        </p:nvSpPr>
        <p:spPr>
          <a:xfrm>
            <a:off x="628650" y="1131094"/>
            <a:ext cx="7886700" cy="994172"/>
          </a:xfrm>
        </p:spPr>
        <p:txBody>
          <a:bodyPr/>
          <a:lstStyle/>
          <a:p>
            <a:r>
              <a:rPr lang="en-GB" dirty="0">
                <a:solidFill>
                  <a:srgbClr val="007B4E"/>
                </a:solidFill>
                <a:latin typeface="Arial" panose="020B0604020202020204" pitchFamily="34" charset="0"/>
                <a:cs typeface="Arial" panose="020B0604020202020204" pitchFamily="34" charset="0"/>
              </a:rPr>
              <a:t>Key dates</a:t>
            </a:r>
            <a:endParaRPr lang="en-US" dirty="0">
              <a:solidFill>
                <a:srgbClr val="007B4E"/>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8EB99C7A-614B-473C-9A27-CF4760304C41}" type="slidenum">
              <a:rPr lang="en-US" smtClean="0"/>
              <a:t>36</a:t>
            </a:fld>
            <a:endParaRPr lang="en-US"/>
          </a:p>
        </p:txBody>
      </p:sp>
    </p:spTree>
    <p:extLst>
      <p:ext uri="{BB962C8B-B14F-4D97-AF65-F5344CB8AC3E}">
        <p14:creationId xmlns:p14="http://schemas.microsoft.com/office/powerpoint/2010/main" val="27024636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b="1" dirty="0">
                <a:solidFill>
                  <a:srgbClr val="007B4E"/>
                </a:solidFill>
              </a:rPr>
              <a:t>Thank you for </a:t>
            </a:r>
            <a:r>
              <a:rPr lang="en-GB" b="1" dirty="0"/>
              <a:t>y</a:t>
            </a:r>
            <a:r>
              <a:rPr lang="en-GB" b="1" dirty="0">
                <a:solidFill>
                  <a:srgbClr val="007B4E"/>
                </a:solidFill>
              </a:rPr>
              <a:t>our </a:t>
            </a:r>
            <a:r>
              <a:rPr lang="en-GB" b="1" dirty="0"/>
              <a:t>t</a:t>
            </a:r>
            <a:r>
              <a:rPr lang="en-GB" b="1" dirty="0">
                <a:solidFill>
                  <a:srgbClr val="007B4E"/>
                </a:solidFill>
              </a:rPr>
              <a:t>ime</a:t>
            </a:r>
          </a:p>
        </p:txBody>
      </p:sp>
      <p:sp>
        <p:nvSpPr>
          <p:cNvPr id="7" name="Content Placeholder 6"/>
          <p:cNvSpPr>
            <a:spLocks noGrp="1"/>
          </p:cNvSpPr>
          <p:nvPr>
            <p:ph idx="1"/>
          </p:nvPr>
        </p:nvSpPr>
        <p:spPr/>
        <p:txBody>
          <a:bodyPr/>
          <a:lstStyle/>
          <a:p>
            <a:pPr>
              <a:buSzPct val="100000"/>
              <a:buFont typeface="Courier New" panose="02070309020205020404" pitchFamily="49" charset="0"/>
              <a:buChar char="o"/>
            </a:pPr>
            <a:r>
              <a:rPr lang="en-GB" dirty="0"/>
              <a:t>A copy of these slides will be available on the NHS Surveys </a:t>
            </a:r>
            <a:r>
              <a:rPr lang="en-GB" dirty="0" smtClean="0">
                <a:hlinkClick r:id="rId3"/>
              </a:rPr>
              <a:t>website</a:t>
            </a:r>
            <a:r>
              <a:rPr lang="en-GB" dirty="0"/>
              <a:t> </a:t>
            </a:r>
            <a:r>
              <a:rPr lang="en-GB" dirty="0"/>
              <a:t>(http://</a:t>
            </a:r>
            <a:r>
              <a:rPr lang="en-GB" dirty="0" smtClean="0"/>
              <a:t>nhssurveys.org/surveys/1433)</a:t>
            </a:r>
            <a:endParaRPr lang="en-GB" dirty="0"/>
          </a:p>
          <a:p>
            <a:pPr>
              <a:buSzPct val="100000"/>
              <a:buFont typeface="Courier New" panose="02070309020205020404" pitchFamily="49" charset="0"/>
              <a:buChar char="o"/>
            </a:pPr>
            <a:endParaRPr lang="en-GB" dirty="0"/>
          </a:p>
          <a:p>
            <a:pPr>
              <a:buSzPct val="100000"/>
              <a:buFont typeface="Courier New" panose="02070309020205020404" pitchFamily="49" charset="0"/>
              <a:buChar char="o"/>
            </a:pPr>
            <a:r>
              <a:rPr lang="en-GB" dirty="0"/>
              <a:t>Survey Coordination Centre contact details:</a:t>
            </a:r>
          </a:p>
          <a:p>
            <a:pPr lvl="1">
              <a:buSzPct val="100000"/>
              <a:buFont typeface="Courier New" panose="02070309020205020404" pitchFamily="49" charset="0"/>
              <a:buChar char="o"/>
            </a:pPr>
            <a:r>
              <a:rPr lang="en-GB" sz="2000" dirty="0">
                <a:hlinkClick r:id="rId4"/>
              </a:rPr>
              <a:t>inpatient@surveycoordination.com</a:t>
            </a:r>
            <a:endParaRPr lang="en-GB" sz="2000" dirty="0"/>
          </a:p>
          <a:p>
            <a:pPr lvl="1">
              <a:buSzPct val="100000"/>
              <a:buFont typeface="Courier New" panose="02070309020205020404" pitchFamily="49" charset="0"/>
              <a:buChar char="o"/>
            </a:pPr>
            <a:r>
              <a:rPr lang="en-GB" sz="2000" dirty="0"/>
              <a:t>01865 208 127</a:t>
            </a:r>
          </a:p>
          <a:p>
            <a:pPr marL="0" indent="0">
              <a:lnSpc>
                <a:spcPct val="100000"/>
              </a:lnSpc>
              <a:spcBef>
                <a:spcPts val="1800"/>
              </a:spcBef>
              <a:buNone/>
            </a:pPr>
            <a:endParaRPr lang="en-GB" sz="2800"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37</a:t>
            </a:fld>
            <a:endParaRPr lang="en-GB" dirty="0">
              <a:solidFill>
                <a:srgbClr val="4D4639"/>
              </a:solidFill>
            </a:endParaRPr>
          </a:p>
        </p:txBody>
      </p:sp>
    </p:spTree>
    <p:extLst>
      <p:ext uri="{BB962C8B-B14F-4D97-AF65-F5344CB8AC3E}">
        <p14:creationId xmlns:p14="http://schemas.microsoft.com/office/powerpoint/2010/main" val="3481370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dirty="0">
                <a:solidFill>
                  <a:srgbClr val="007B4E"/>
                </a:solidFill>
                <a:latin typeface="Arial" panose="020B0604020202020204" pitchFamily="34" charset="0"/>
                <a:cs typeface="Arial" panose="020B0604020202020204" pitchFamily="34" charset="0"/>
              </a:rPr>
              <a:t>Sampling</a:t>
            </a:r>
            <a:endParaRPr lang="en-GB" dirty="0">
              <a:solidFill>
                <a:srgbClr val="007B4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92658" y="1860709"/>
            <a:ext cx="7886700" cy="3515963"/>
          </a:xfrm>
        </p:spPr>
        <p:txBody>
          <a:bodyPr>
            <a:noAutofit/>
          </a:bodyPr>
          <a:lstStyle/>
          <a:p>
            <a:pPr marL="529200" indent="-529200">
              <a:buClr>
                <a:srgbClr val="007B4E"/>
              </a:buClr>
              <a:buFont typeface="Courier New" panose="02070309020205020404" pitchFamily="49" charset="0"/>
              <a:buChar char="o"/>
            </a:pPr>
            <a:r>
              <a:rPr lang="en-GB" sz="2000" dirty="0">
                <a:latin typeface="Arial" panose="020B0604020202020204" pitchFamily="34" charset="0"/>
                <a:cs typeface="Arial" panose="020B0604020202020204" pitchFamily="34" charset="0"/>
              </a:rPr>
              <a:t>Sample is a consecutive discharge sample</a:t>
            </a:r>
          </a:p>
          <a:p>
            <a:pPr marL="529200" indent="-529200">
              <a:buClr>
                <a:srgbClr val="007B4E"/>
              </a:buClr>
              <a:buFont typeface="Courier New" panose="02070309020205020404" pitchFamily="49" charset="0"/>
              <a:buChar char="o"/>
            </a:pPr>
            <a:r>
              <a:rPr lang="en-GB" sz="2000" dirty="0">
                <a:latin typeface="Arial" panose="020B0604020202020204" pitchFamily="34" charset="0"/>
                <a:cs typeface="Arial" panose="020B0604020202020204" pitchFamily="34" charset="0"/>
              </a:rPr>
              <a:t>Maximum sample size is 1,250 patients</a:t>
            </a:r>
          </a:p>
          <a:p>
            <a:pPr marL="529200" indent="-529200">
              <a:buClr>
                <a:srgbClr val="007B4E"/>
              </a:buClr>
              <a:buFont typeface="Courier New" panose="02070309020205020404" pitchFamily="49" charset="0"/>
              <a:buChar char="o"/>
            </a:pPr>
            <a:r>
              <a:rPr lang="en-GB" sz="2000" dirty="0">
                <a:latin typeface="Arial" panose="020B0604020202020204" pitchFamily="34" charset="0"/>
                <a:cs typeface="Arial" panose="020B0604020202020204" pitchFamily="34" charset="0"/>
              </a:rPr>
              <a:t>Trusts submit a combined sample and mailing file to </a:t>
            </a:r>
            <a:r>
              <a:rPr lang="en-GB" sz="2000" dirty="0" smtClean="0">
                <a:latin typeface="Arial" panose="020B0604020202020204" pitchFamily="34" charset="0"/>
                <a:cs typeface="Arial" panose="020B0604020202020204" pitchFamily="34" charset="0"/>
              </a:rPr>
              <a:t>their approved contractor</a:t>
            </a:r>
          </a:p>
          <a:p>
            <a:pPr marL="529200" indent="-529200">
              <a:buClr>
                <a:srgbClr val="007B4E"/>
              </a:buClr>
              <a:buFont typeface="Courier New" panose="02070309020205020404" pitchFamily="49" charset="0"/>
              <a:buChar char="o"/>
            </a:pPr>
            <a:r>
              <a:rPr lang="en-GB" sz="2000" dirty="0" smtClean="0">
                <a:latin typeface="Arial" panose="020B0604020202020204" pitchFamily="34" charset="0"/>
                <a:cs typeface="Arial" panose="020B0604020202020204" pitchFamily="34" charset="0"/>
              </a:rPr>
              <a:t>IH trusts submit sample file only to Survey Coordination Centre</a:t>
            </a:r>
            <a:endParaRPr lang="en-GB" sz="20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r>
              <a:rPr lang="en-GB" sz="2000" dirty="0">
                <a:latin typeface="Arial" panose="020B0604020202020204" pitchFamily="34" charset="0"/>
                <a:cs typeface="Arial" panose="020B0604020202020204" pitchFamily="34" charset="0"/>
              </a:rPr>
              <a:t>Full details provided in the sampling instructions</a:t>
            </a:r>
          </a:p>
          <a:p>
            <a:pPr marL="0" indent="0">
              <a:buClr>
                <a:srgbClr val="007B4E"/>
              </a:buClr>
              <a:buNone/>
            </a:pPr>
            <a:endParaRPr lang="en-GB" sz="20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0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0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0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0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000" dirty="0">
              <a:latin typeface="Arial" panose="020B0604020202020204" pitchFamily="34" charset="0"/>
              <a:cs typeface="Arial" panose="020B0604020202020204" pitchFamily="34" charset="0"/>
            </a:endParaRPr>
          </a:p>
          <a:p>
            <a:pPr marL="0" indent="0">
              <a:buClr>
                <a:srgbClr val="007B4E"/>
              </a:buClr>
              <a:buNone/>
            </a:pPr>
            <a:endParaRPr lang="en-GB" sz="2000" dirty="0">
              <a:latin typeface="Arial" panose="020B0604020202020204" pitchFamily="34" charset="0"/>
              <a:cs typeface="Arial" panose="020B0604020202020204" pitchFamily="34" charset="0"/>
            </a:endParaRPr>
          </a:p>
          <a:p>
            <a:pPr marL="0" indent="0">
              <a:buClr>
                <a:srgbClr val="007B4E"/>
              </a:buClr>
              <a:buNone/>
            </a:pPr>
            <a:endParaRPr lang="en-GB" sz="2000" dirty="0">
              <a:latin typeface="Arial" panose="020B0604020202020204" pitchFamily="34" charset="0"/>
              <a:cs typeface="Arial" panose="020B0604020202020204" pitchFamily="34" charset="0"/>
            </a:endParaRPr>
          </a:p>
          <a:p>
            <a:pPr marL="0" indent="0">
              <a:buClr>
                <a:srgbClr val="007B4E"/>
              </a:buClr>
              <a:buNone/>
            </a:pPr>
            <a:endParaRPr lang="en-GB" sz="20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0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stretch>
            <a:fillRect/>
          </a:stretch>
        </p:blipFill>
        <p:spPr>
          <a:xfrm>
            <a:off x="164592" y="5712821"/>
            <a:ext cx="1448646" cy="643530"/>
          </a:xfrm>
          <a:prstGeom prst="rect">
            <a:avLst/>
          </a:prstGeom>
        </p:spPr>
      </p:pic>
      <p:sp>
        <p:nvSpPr>
          <p:cNvPr id="6" name="Slide Number Placeholder 5"/>
          <p:cNvSpPr>
            <a:spLocks noGrp="1"/>
          </p:cNvSpPr>
          <p:nvPr>
            <p:ph type="sldNum" sz="quarter" idx="12"/>
          </p:nvPr>
        </p:nvSpPr>
        <p:spPr/>
        <p:txBody>
          <a:bodyPr/>
          <a:lstStyle/>
          <a:p>
            <a:fld id="{8EB99C7A-614B-473C-9A27-CF4760304C41}"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886749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8378" y="1255442"/>
            <a:ext cx="7886700" cy="3566961"/>
          </a:xfrm>
        </p:spPr>
        <p:txBody>
          <a:bodyPr>
            <a:normAutofit/>
          </a:bodyPr>
          <a:lstStyle/>
          <a:p>
            <a:pPr marL="529200" indent="-529200">
              <a:buClr>
                <a:srgbClr val="007B4E"/>
              </a:buClr>
              <a:buFont typeface="Courier New" panose="02070309020205020404" pitchFamily="49" charset="0"/>
              <a:buChar char="o"/>
            </a:pPr>
            <a:endParaRPr lang="en-GB" sz="22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r>
              <a:rPr lang="en-GB" sz="2200" dirty="0">
                <a:latin typeface="Arial" panose="020B0604020202020204" pitchFamily="34" charset="0"/>
                <a:cs typeface="Arial" panose="020B0604020202020204" pitchFamily="34" charset="0"/>
              </a:rPr>
              <a:t>12 page colour questionnaire (postal): 82 quant questions and free text comment box</a:t>
            </a:r>
          </a:p>
          <a:p>
            <a:pPr marL="529200" indent="-529200">
              <a:buClr>
                <a:srgbClr val="007B4E"/>
              </a:buClr>
              <a:buFont typeface="Courier New" panose="02070309020205020404" pitchFamily="49" charset="0"/>
              <a:buChar char="o"/>
            </a:pPr>
            <a:r>
              <a:rPr lang="en-GB" sz="2200" dirty="0">
                <a:latin typeface="Arial" panose="020B0604020202020204" pitchFamily="34" charset="0"/>
                <a:cs typeface="Arial" panose="020B0604020202020204" pitchFamily="34" charset="0"/>
              </a:rPr>
              <a:t>Colour covering letters</a:t>
            </a:r>
          </a:p>
          <a:p>
            <a:pPr marL="529200" indent="-529200">
              <a:buClr>
                <a:srgbClr val="007B4E"/>
              </a:buClr>
              <a:buFont typeface="Courier New" panose="02070309020205020404" pitchFamily="49" charset="0"/>
              <a:buChar char="o"/>
            </a:pPr>
            <a:r>
              <a:rPr lang="en-GB" sz="2200" dirty="0">
                <a:latin typeface="Arial" panose="020B0604020202020204" pitchFamily="34" charset="0"/>
                <a:cs typeface="Arial" panose="020B0604020202020204" pitchFamily="34" charset="0"/>
              </a:rPr>
              <a:t>3 mailings:</a:t>
            </a:r>
          </a:p>
          <a:p>
            <a:pPr marL="529200" indent="-529200">
              <a:buClr>
                <a:srgbClr val="007B4E"/>
              </a:buClr>
              <a:buFont typeface="Courier New" panose="02070309020205020404" pitchFamily="49" charset="0"/>
              <a:buChar char="o"/>
            </a:pPr>
            <a:endParaRPr lang="en-GB" sz="22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2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2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2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2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2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2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endParaRPr lang="en-GB" sz="2200" dirty="0">
              <a:latin typeface="Arial" panose="020B0604020202020204" pitchFamily="34" charset="0"/>
              <a:cs typeface="Arial" panose="020B0604020202020204" pitchFamily="34" charset="0"/>
            </a:endParaRPr>
          </a:p>
          <a:p>
            <a:pPr marL="342900" lvl="1" indent="0">
              <a:buClr>
                <a:srgbClr val="007B4E"/>
              </a:buClr>
              <a:buNone/>
            </a:pPr>
            <a:endParaRPr lang="en-GB" sz="15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16000" y="5895383"/>
            <a:ext cx="1448646" cy="643530"/>
          </a:xfrm>
          <a:prstGeom prst="rect">
            <a:avLst/>
          </a:prstGeom>
        </p:spPr>
      </p:pic>
      <p:sp>
        <p:nvSpPr>
          <p:cNvPr id="7" name="Slide Number Placeholder 6"/>
          <p:cNvSpPr>
            <a:spLocks noGrp="1"/>
          </p:cNvSpPr>
          <p:nvPr>
            <p:ph type="sldNum" sz="quarter" idx="12"/>
          </p:nvPr>
        </p:nvSpPr>
        <p:spPr/>
        <p:txBody>
          <a:bodyPr/>
          <a:lstStyle/>
          <a:p>
            <a:fld id="{8EB99C7A-614B-473C-9A27-CF4760304C41}" type="slidenum">
              <a:rPr lang="en-US" smtClean="0"/>
              <a:t>5</a:t>
            </a:fld>
            <a:endParaRPr lang="en-US"/>
          </a:p>
        </p:txBody>
      </p:sp>
      <p:sp>
        <p:nvSpPr>
          <p:cNvPr id="6" name="Title 1"/>
          <p:cNvSpPr>
            <a:spLocks noGrp="1"/>
          </p:cNvSpPr>
          <p:nvPr>
            <p:ph type="title"/>
          </p:nvPr>
        </p:nvSpPr>
        <p:spPr>
          <a:xfrm>
            <a:off x="628650" y="365126"/>
            <a:ext cx="7886700" cy="1325563"/>
          </a:xfrm>
        </p:spPr>
        <p:txBody>
          <a:bodyPr>
            <a:noAutofit/>
          </a:bodyPr>
          <a:lstStyle/>
          <a:p>
            <a:r>
              <a:rPr lang="fr-FR" dirty="0">
                <a:solidFill>
                  <a:srgbClr val="007B4E"/>
                </a:solidFill>
                <a:latin typeface="Arial" panose="020B0604020202020204" pitchFamily="34" charset="0"/>
                <a:cs typeface="Arial" panose="020B0604020202020204" pitchFamily="34" charset="0"/>
              </a:rPr>
              <a:t>Survey </a:t>
            </a:r>
            <a:r>
              <a:rPr lang="fr-FR" dirty="0" err="1">
                <a:solidFill>
                  <a:srgbClr val="007B4E"/>
                </a:solidFill>
                <a:latin typeface="Arial" panose="020B0604020202020204" pitchFamily="34" charset="0"/>
                <a:cs typeface="Arial" panose="020B0604020202020204" pitchFamily="34" charset="0"/>
              </a:rPr>
              <a:t>Materials</a:t>
            </a:r>
            <a:endParaRPr lang="en-GB" dirty="0">
              <a:solidFill>
                <a:srgbClr val="007B4E"/>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14483670"/>
              </p:ext>
            </p:extLst>
          </p:nvPr>
        </p:nvGraphicFramePr>
        <p:xfrm>
          <a:off x="1871472" y="3317240"/>
          <a:ext cx="6096000" cy="25704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370840">
                <a:tc>
                  <a:txBody>
                    <a:bodyPr/>
                    <a:lstStyle/>
                    <a:p>
                      <a:r>
                        <a:rPr lang="en-GB" dirty="0"/>
                        <a:t>Mailing</a:t>
                      </a:r>
                    </a:p>
                  </a:txBody>
                  <a:tcPr/>
                </a:tc>
                <a:tc>
                  <a:txBody>
                    <a:bodyPr/>
                    <a:lstStyle/>
                    <a:p>
                      <a:r>
                        <a:rPr lang="en-GB" dirty="0"/>
                        <a:t>Contents</a:t>
                      </a:r>
                    </a:p>
                  </a:txBody>
                  <a:tcPr/>
                </a:tc>
                <a:tc>
                  <a:txBody>
                    <a:bodyPr/>
                    <a:lstStyle/>
                    <a:p>
                      <a:r>
                        <a:rPr lang="en-GB" dirty="0"/>
                        <a:t>Timing of mailing</a:t>
                      </a:r>
                    </a:p>
                  </a:txBody>
                  <a:tcPr/>
                </a:tc>
                <a:extLst>
                  <a:ext uri="{0D108BD9-81ED-4DB2-BD59-A6C34878D82A}">
                    <a16:rowId xmlns:a16="http://schemas.microsoft.com/office/drawing/2014/main" xmlns="" val="10000"/>
                  </a:ext>
                </a:extLst>
              </a:tr>
              <a:tr h="370840">
                <a:tc>
                  <a:txBody>
                    <a:bodyPr/>
                    <a:lstStyle/>
                    <a:p>
                      <a:r>
                        <a:rPr lang="en-GB" dirty="0"/>
                        <a:t>M1 (first mailing)</a:t>
                      </a:r>
                    </a:p>
                  </a:txBody>
                  <a:tcPr/>
                </a:tc>
                <a:tc>
                  <a:txBody>
                    <a:bodyPr/>
                    <a:lstStyle/>
                    <a:p>
                      <a:r>
                        <a:rPr lang="en-GB" dirty="0"/>
                        <a:t>Covering letter, paper questionnaire, Multilanguage sheet, freepost return envelope</a:t>
                      </a:r>
                    </a:p>
                  </a:txBody>
                  <a:tcPr/>
                </a:tc>
                <a:tc>
                  <a:txBody>
                    <a:bodyPr/>
                    <a:lstStyle/>
                    <a:p>
                      <a:r>
                        <a:rPr lang="en-GB" dirty="0"/>
                        <a:t>After sample approval</a:t>
                      </a:r>
                    </a:p>
                  </a:txBody>
                  <a:tcPr/>
                </a:tc>
                <a:extLst>
                  <a:ext uri="{0D108BD9-81ED-4DB2-BD59-A6C34878D82A}">
                    <a16:rowId xmlns:a16="http://schemas.microsoft.com/office/drawing/2014/main" xmlns="" val="10001"/>
                  </a:ext>
                </a:extLst>
              </a:tr>
              <a:tr h="370840">
                <a:tc>
                  <a:txBody>
                    <a:bodyPr/>
                    <a:lstStyle/>
                    <a:p>
                      <a:r>
                        <a:rPr lang="en-GB" dirty="0"/>
                        <a:t>M2 (first reminder)</a:t>
                      </a:r>
                    </a:p>
                  </a:txBody>
                  <a:tcPr/>
                </a:tc>
                <a:tc>
                  <a:txBody>
                    <a:bodyPr/>
                    <a:lstStyle/>
                    <a:p>
                      <a:r>
                        <a:rPr lang="en-GB" dirty="0"/>
                        <a:t>Reminder letter only</a:t>
                      </a:r>
                    </a:p>
                  </a:txBody>
                  <a:tcPr/>
                </a:tc>
                <a:tc>
                  <a:txBody>
                    <a:bodyPr/>
                    <a:lstStyle/>
                    <a:p>
                      <a:r>
                        <a:rPr lang="en-GB" dirty="0"/>
                        <a:t>5 working days after M1</a:t>
                      </a:r>
                    </a:p>
                  </a:txBody>
                  <a:tcPr/>
                </a:tc>
                <a:extLst>
                  <a:ext uri="{0D108BD9-81ED-4DB2-BD59-A6C34878D82A}">
                    <a16:rowId xmlns:a16="http://schemas.microsoft.com/office/drawing/2014/main" xmlns="" val="10002"/>
                  </a:ext>
                </a:extLst>
              </a:tr>
              <a:tr h="370840">
                <a:tc>
                  <a:txBody>
                    <a:bodyPr/>
                    <a:lstStyle/>
                    <a:p>
                      <a:r>
                        <a:rPr lang="en-GB" dirty="0"/>
                        <a:t>M3 (second</a:t>
                      </a:r>
                      <a:r>
                        <a:rPr lang="en-GB" baseline="0" dirty="0"/>
                        <a:t> reminder)</a:t>
                      </a:r>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Covering letter, paper questionnaire, Multilanguage sheet, freepost return envelope</a:t>
                      </a:r>
                    </a:p>
                  </a:txBody>
                  <a:tcPr/>
                </a:tc>
                <a:tc>
                  <a:txBody>
                    <a:bodyPr/>
                    <a:lstStyle/>
                    <a:p>
                      <a:r>
                        <a:rPr lang="en-GB" dirty="0"/>
                        <a:t>2-3 weeks after M2</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910771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17320"/>
            <a:ext cx="7886700" cy="3566961"/>
          </a:xfrm>
        </p:spPr>
        <p:txBody>
          <a:bodyPr>
            <a:normAutofit/>
          </a:bodyPr>
          <a:lstStyle/>
          <a:p>
            <a:pPr marL="529200" indent="-529200">
              <a:buClr>
                <a:srgbClr val="007B4E"/>
              </a:buClr>
              <a:buFont typeface="Courier New" panose="02070309020205020404" pitchFamily="49" charset="0"/>
              <a:buChar char="o"/>
            </a:pPr>
            <a:endParaRPr lang="en-GB" sz="2200" dirty="0">
              <a:latin typeface="Arial" panose="020B0604020202020204" pitchFamily="34" charset="0"/>
              <a:cs typeface="Arial" panose="020B0604020202020204" pitchFamily="34" charset="0"/>
            </a:endParaRPr>
          </a:p>
          <a:p>
            <a:pPr marL="529200" indent="-529200">
              <a:buClr>
                <a:srgbClr val="007B4E"/>
              </a:buClr>
              <a:buFont typeface="Courier New" panose="02070309020205020404" pitchFamily="49" charset="0"/>
              <a:buChar char="o"/>
            </a:pPr>
            <a:r>
              <a:rPr lang="en-GB" sz="2200" dirty="0">
                <a:latin typeface="Arial" panose="020B0604020202020204" pitchFamily="34" charset="0"/>
                <a:cs typeface="Arial" panose="020B0604020202020204" pitchFamily="34" charset="0"/>
              </a:rPr>
              <a:t>Questionnaire and covering letters to be published following ethics approval (July 2019)</a:t>
            </a:r>
          </a:p>
          <a:p>
            <a:pPr marL="529200" indent="-529200">
              <a:buClr>
                <a:srgbClr val="007B4E"/>
              </a:buClr>
              <a:buFont typeface="Courier New" panose="02070309020205020404" pitchFamily="49" charset="0"/>
              <a:buChar char="o"/>
            </a:pPr>
            <a:r>
              <a:rPr lang="en-GB" sz="2200" dirty="0">
                <a:latin typeface="Arial" panose="020B0604020202020204" pitchFamily="34" charset="0"/>
                <a:cs typeface="Arial" panose="020B0604020202020204" pitchFamily="34" charset="0"/>
              </a:rPr>
              <a:t>Dissent poster has been redesigned and is available in 10 languages: English and 9 other most commonly spoken languages in England</a:t>
            </a:r>
          </a:p>
          <a:p>
            <a:pPr marL="529200" indent="-529200">
              <a:buClr>
                <a:srgbClr val="007B4E"/>
              </a:buClr>
              <a:buFont typeface="Courier New" panose="02070309020205020404" pitchFamily="49" charset="0"/>
              <a:buChar char="o"/>
            </a:pPr>
            <a:r>
              <a:rPr lang="en-GB" sz="2200" dirty="0">
                <a:latin typeface="Arial" panose="020B0604020202020204" pitchFamily="34" charset="0"/>
                <a:cs typeface="Arial" panose="020B0604020202020204" pitchFamily="34" charset="0"/>
              </a:rPr>
              <a:t>No CQC flyer</a:t>
            </a:r>
          </a:p>
          <a:p>
            <a:pPr marL="342900" lvl="1" indent="0">
              <a:buClr>
                <a:srgbClr val="007B4E"/>
              </a:buClr>
              <a:buNone/>
            </a:pPr>
            <a:endParaRPr lang="en-GB" sz="15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16000" y="5177250"/>
            <a:ext cx="1448646" cy="643530"/>
          </a:xfrm>
          <a:prstGeom prst="rect">
            <a:avLst/>
          </a:prstGeom>
        </p:spPr>
      </p:pic>
      <p:sp>
        <p:nvSpPr>
          <p:cNvPr id="7" name="Slide Number Placeholder 6"/>
          <p:cNvSpPr>
            <a:spLocks noGrp="1"/>
          </p:cNvSpPr>
          <p:nvPr>
            <p:ph type="sldNum" sz="quarter" idx="12"/>
          </p:nvPr>
        </p:nvSpPr>
        <p:spPr/>
        <p:txBody>
          <a:bodyPr/>
          <a:lstStyle/>
          <a:p>
            <a:fld id="{8EB99C7A-614B-473C-9A27-CF4760304C41}" type="slidenum">
              <a:rPr lang="en-US" smtClean="0"/>
              <a:t>6</a:t>
            </a:fld>
            <a:endParaRPr lang="en-US"/>
          </a:p>
        </p:txBody>
      </p:sp>
      <p:sp>
        <p:nvSpPr>
          <p:cNvPr id="6" name="Title 1"/>
          <p:cNvSpPr>
            <a:spLocks noGrp="1"/>
          </p:cNvSpPr>
          <p:nvPr>
            <p:ph type="title"/>
          </p:nvPr>
        </p:nvSpPr>
        <p:spPr>
          <a:xfrm>
            <a:off x="628650" y="365126"/>
            <a:ext cx="7886700" cy="1325563"/>
          </a:xfrm>
        </p:spPr>
        <p:txBody>
          <a:bodyPr>
            <a:noAutofit/>
          </a:bodyPr>
          <a:lstStyle/>
          <a:p>
            <a:r>
              <a:rPr lang="fr-FR" dirty="0">
                <a:solidFill>
                  <a:srgbClr val="007B4E"/>
                </a:solidFill>
                <a:latin typeface="Arial" panose="020B0604020202020204" pitchFamily="34" charset="0"/>
                <a:cs typeface="Arial" panose="020B0604020202020204" pitchFamily="34" charset="0"/>
              </a:rPr>
              <a:t>Survey </a:t>
            </a:r>
            <a:r>
              <a:rPr lang="fr-FR" dirty="0" err="1">
                <a:solidFill>
                  <a:srgbClr val="007B4E"/>
                </a:solidFill>
                <a:latin typeface="Arial" panose="020B0604020202020204" pitchFamily="34" charset="0"/>
                <a:cs typeface="Arial" panose="020B0604020202020204" pitchFamily="34" charset="0"/>
              </a:rPr>
              <a:t>Materials</a:t>
            </a:r>
            <a:endParaRPr lang="en-GB" dirty="0">
              <a:solidFill>
                <a:srgbClr val="007B4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3932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1" y="786902"/>
            <a:ext cx="8431305" cy="4536000"/>
          </a:xfrm>
        </p:spPr>
        <p:txBody>
          <a:bodyPr/>
          <a:lstStyle/>
          <a:p>
            <a:pPr marL="0" indent="0" algn="ctr">
              <a:buNone/>
            </a:pPr>
            <a:endParaRPr lang="en-GB" sz="6000" b="1" dirty="0">
              <a:solidFill>
                <a:srgbClr val="007B4E"/>
              </a:solidFill>
            </a:endParaRPr>
          </a:p>
          <a:p>
            <a:pPr marL="0" indent="0" algn="ctr">
              <a:buNone/>
            </a:pPr>
            <a:endParaRPr lang="en-GB" sz="6000" b="1" dirty="0">
              <a:solidFill>
                <a:srgbClr val="007B4E"/>
              </a:solidFill>
            </a:endParaRPr>
          </a:p>
          <a:p>
            <a:pPr marL="0" indent="0" algn="ctr">
              <a:buNone/>
            </a:pPr>
            <a:r>
              <a:rPr lang="en-GB" sz="5400" b="1" dirty="0">
                <a:solidFill>
                  <a:srgbClr val="007B4E"/>
                </a:solidFill>
              </a:rPr>
              <a:t>What’s new for 2019?</a:t>
            </a:r>
            <a:endParaRPr lang="en-GB" sz="5400" b="1" dirty="0"/>
          </a:p>
        </p:txBody>
      </p:sp>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7</a:t>
            </a:fld>
            <a:endParaRPr lang="en-GB" dirty="0">
              <a:solidFill>
                <a:srgbClr val="4D4639"/>
              </a:solidFill>
            </a:endParaRPr>
          </a:p>
        </p:txBody>
      </p:sp>
    </p:spTree>
    <p:extLst>
      <p:ext uri="{BB962C8B-B14F-4D97-AF65-F5344CB8AC3E}">
        <p14:creationId xmlns:p14="http://schemas.microsoft.com/office/powerpoint/2010/main" val="2105488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8</a:t>
            </a:fld>
            <a:endParaRPr lang="en-GB" dirty="0">
              <a:solidFill>
                <a:srgbClr val="4D4639"/>
              </a:solidFill>
            </a:endParaRPr>
          </a:p>
        </p:txBody>
      </p:sp>
      <p:sp>
        <p:nvSpPr>
          <p:cNvPr id="7" name="Content Placeholder 2"/>
          <p:cNvSpPr>
            <a:spLocks noGrp="1"/>
          </p:cNvSpPr>
          <p:nvPr>
            <p:ph idx="1"/>
          </p:nvPr>
        </p:nvSpPr>
        <p:spPr>
          <a:xfrm>
            <a:off x="628650" y="1845277"/>
            <a:ext cx="7886700" cy="3888258"/>
          </a:xfrm>
        </p:spPr>
        <p:txBody>
          <a:bodyPr>
            <a:normAutofit/>
          </a:bodyPr>
          <a:lstStyle/>
          <a:p>
            <a:pPr>
              <a:lnSpc>
                <a:spcPct val="120000"/>
              </a:lnSpc>
              <a:buSzPct val="100000"/>
              <a:buFont typeface="Courier New" panose="02070309020205020404" pitchFamily="49" charset="0"/>
              <a:buChar char="o"/>
            </a:pPr>
            <a:r>
              <a:rPr lang="en-GB" dirty="0">
                <a:solidFill>
                  <a:srgbClr val="007B4E"/>
                </a:solidFill>
              </a:rPr>
              <a:t> </a:t>
            </a:r>
            <a:r>
              <a:rPr lang="en-GB" sz="2000" dirty="0"/>
              <a:t>Confirmation of contractor</a:t>
            </a:r>
          </a:p>
          <a:p>
            <a:pPr lvl="1">
              <a:lnSpc>
                <a:spcPct val="120000"/>
              </a:lnSpc>
              <a:buSzPct val="100000"/>
              <a:buFont typeface="Courier New" panose="02070309020205020404" pitchFamily="49" charset="0"/>
              <a:buChar char="o"/>
            </a:pPr>
            <a:r>
              <a:rPr lang="en-GB" sz="2000" dirty="0"/>
              <a:t>This year we won’t ask trusts to confirm their contractor to us. Instead we’ll ask contractors to send us a list of trusts they’re working with.</a:t>
            </a:r>
          </a:p>
          <a:p>
            <a:pPr>
              <a:lnSpc>
                <a:spcPct val="120000"/>
              </a:lnSpc>
              <a:buSzPct val="100000"/>
              <a:buFont typeface="Courier New" panose="02070309020205020404" pitchFamily="49" charset="0"/>
              <a:buChar char="o"/>
            </a:pPr>
            <a:r>
              <a:rPr lang="en-GB" sz="2000" dirty="0">
                <a:solidFill>
                  <a:srgbClr val="007B4E"/>
                </a:solidFill>
              </a:rPr>
              <a:t> </a:t>
            </a:r>
            <a:r>
              <a:rPr lang="en-GB" sz="2000" dirty="0"/>
              <a:t>ICD-11 codes: </a:t>
            </a:r>
          </a:p>
          <a:p>
            <a:pPr lvl="1">
              <a:lnSpc>
                <a:spcPct val="120000"/>
              </a:lnSpc>
              <a:buSzPct val="100000"/>
              <a:buFont typeface="Courier New" panose="02070309020205020404" pitchFamily="49" charset="0"/>
              <a:buChar char="o"/>
            </a:pPr>
            <a:r>
              <a:rPr lang="en-US" sz="2000" dirty="0"/>
              <a:t>We will include both ICD-10 and ICD-11 codes in the sampling instructions</a:t>
            </a:r>
          </a:p>
          <a:p>
            <a:pPr marL="457200" lvl="1" indent="0">
              <a:lnSpc>
                <a:spcPct val="120000"/>
              </a:lnSpc>
              <a:buNone/>
            </a:pPr>
            <a:endParaRPr lang="en-US" dirty="0">
              <a:latin typeface="Arial" panose="020B0604020202020204" pitchFamily="34" charset="0"/>
              <a:cs typeface="Arial" panose="020B0604020202020204" pitchFamily="34" charset="0"/>
            </a:endParaRPr>
          </a:p>
          <a:p>
            <a:pPr marL="0" indent="0">
              <a:buNone/>
            </a:pPr>
            <a:endParaRPr lang="en-GB" dirty="0">
              <a:solidFill>
                <a:srgbClr val="007B4E"/>
              </a:solidFill>
            </a:endParaRPr>
          </a:p>
        </p:txBody>
      </p:sp>
      <p:sp>
        <p:nvSpPr>
          <p:cNvPr id="8" name="Title 7"/>
          <p:cNvSpPr>
            <a:spLocks noGrp="1"/>
          </p:cNvSpPr>
          <p:nvPr>
            <p:ph type="title"/>
          </p:nvPr>
        </p:nvSpPr>
        <p:spPr/>
        <p:txBody>
          <a:bodyPr/>
          <a:lstStyle/>
          <a:p>
            <a:r>
              <a:rPr lang="en-GB" dirty="0"/>
              <a:t>Methodological changes</a:t>
            </a:r>
          </a:p>
        </p:txBody>
      </p:sp>
    </p:spTree>
    <p:extLst>
      <p:ext uri="{BB962C8B-B14F-4D97-AF65-F5344CB8AC3E}">
        <p14:creationId xmlns:p14="http://schemas.microsoft.com/office/powerpoint/2010/main" val="321434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B4F769-270F-4AEF-A4B4-E755A10C134C}" type="slidenum">
              <a:rPr lang="en-GB" smtClean="0">
                <a:solidFill>
                  <a:srgbClr val="4D4639"/>
                </a:solidFill>
              </a:rPr>
              <a:pPr/>
              <a:t>9</a:t>
            </a:fld>
            <a:endParaRPr lang="en-GB" dirty="0">
              <a:solidFill>
                <a:srgbClr val="4D4639"/>
              </a:solidFill>
            </a:endParaRPr>
          </a:p>
        </p:txBody>
      </p:sp>
      <p:sp>
        <p:nvSpPr>
          <p:cNvPr id="6" name="Content Placeholder 2"/>
          <p:cNvSpPr>
            <a:spLocks noGrp="1"/>
          </p:cNvSpPr>
          <p:nvPr>
            <p:ph idx="1"/>
          </p:nvPr>
        </p:nvSpPr>
        <p:spPr>
          <a:xfrm>
            <a:off x="628650" y="1505266"/>
            <a:ext cx="7886700" cy="4676077"/>
          </a:xfrm>
        </p:spPr>
        <p:txBody>
          <a:bodyPr>
            <a:noAutofit/>
          </a:bodyPr>
          <a:lstStyle/>
          <a:p>
            <a:pPr>
              <a:buSzPct val="100000"/>
              <a:buFont typeface="Courier New" panose="02070309020205020404" pitchFamily="49" charset="0"/>
              <a:buChar char="o"/>
            </a:pPr>
            <a:r>
              <a:rPr lang="en-GB" sz="2000" dirty="0"/>
              <a:t>Minor changes to the questionnaire:</a:t>
            </a:r>
          </a:p>
          <a:p>
            <a:pPr lvl="1">
              <a:buSzPct val="100000"/>
              <a:buFont typeface="Courier New" panose="02070309020205020404" pitchFamily="49" charset="0"/>
              <a:buChar char="o"/>
            </a:pPr>
            <a:r>
              <a:rPr lang="en-GB" sz="1800" dirty="0"/>
              <a:t>Desk research identifying developments in policy and models of service provision</a:t>
            </a:r>
          </a:p>
          <a:p>
            <a:pPr lvl="1">
              <a:buSzPct val="100000"/>
              <a:buFont typeface="Courier New" panose="02070309020205020404" pitchFamily="49" charset="0"/>
              <a:buChar char="o"/>
            </a:pPr>
            <a:r>
              <a:rPr lang="en-GB" sz="1800" dirty="0"/>
              <a:t>Analysis of questionnaire performance using 2018 data</a:t>
            </a:r>
          </a:p>
          <a:p>
            <a:pPr lvl="1">
              <a:buSzPct val="100000"/>
              <a:buFont typeface="Courier New" panose="02070309020205020404" pitchFamily="49" charset="0"/>
              <a:buChar char="o"/>
            </a:pPr>
            <a:r>
              <a:rPr lang="en-GB" sz="1800" dirty="0"/>
              <a:t>Cognitive testing with 18 recent adult inpatients</a:t>
            </a:r>
          </a:p>
          <a:p>
            <a:pPr>
              <a:buSzPct val="100000"/>
              <a:buFont typeface="Courier New" panose="02070309020205020404" pitchFamily="49" charset="0"/>
              <a:buChar char="o"/>
            </a:pPr>
            <a:r>
              <a:rPr lang="en-GB" sz="2000" dirty="0"/>
              <a:t>Resulted in a small number of changes:</a:t>
            </a:r>
          </a:p>
          <a:p>
            <a:pPr lvl="1">
              <a:buSzPct val="100000"/>
              <a:buFont typeface="Courier New" panose="02070309020205020404" pitchFamily="49" charset="0"/>
              <a:buChar char="o"/>
            </a:pPr>
            <a:r>
              <a:rPr lang="en-GB" sz="1800" dirty="0"/>
              <a:t>Minor changes to existing questions or response options</a:t>
            </a:r>
          </a:p>
          <a:p>
            <a:pPr lvl="1">
              <a:buSzPct val="100000"/>
              <a:buFont typeface="Courier New" panose="02070309020205020404" pitchFamily="49" charset="0"/>
              <a:buChar char="o"/>
            </a:pPr>
            <a:r>
              <a:rPr lang="en-GB" sz="1800" dirty="0"/>
              <a:t>Coloured routing instructions</a:t>
            </a:r>
          </a:p>
          <a:p>
            <a:pPr lvl="1">
              <a:buSzPct val="100000"/>
              <a:buFont typeface="Courier New" panose="02070309020205020404" pitchFamily="49" charset="0"/>
              <a:buChar char="o"/>
            </a:pPr>
            <a:r>
              <a:rPr lang="en-GB" sz="1800" dirty="0"/>
              <a:t>Coloured instructions and statements on question items</a:t>
            </a:r>
          </a:p>
          <a:p>
            <a:pPr lvl="1">
              <a:buSzPct val="100000"/>
              <a:buFont typeface="Courier New" panose="02070309020205020404" pitchFamily="49" charset="0"/>
              <a:buChar char="o"/>
            </a:pPr>
            <a:r>
              <a:rPr lang="en-GB" sz="1800" dirty="0"/>
              <a:t>New question: frailty (added in the About You section: Q77)</a:t>
            </a:r>
          </a:p>
          <a:p>
            <a:pPr lvl="1">
              <a:buSzPct val="100000"/>
              <a:buFont typeface="Courier New" panose="02070309020205020404" pitchFamily="49" charset="0"/>
              <a:buChar char="o"/>
            </a:pPr>
            <a:r>
              <a:rPr lang="en-GB" sz="1800" dirty="0"/>
              <a:t>Total number of questions= 82 (increased by 1 compared to 2018)</a:t>
            </a:r>
          </a:p>
          <a:p>
            <a:pPr>
              <a:buSzPct val="100000"/>
              <a:buFont typeface="Courier New" panose="02070309020205020404" pitchFamily="49" charset="0"/>
              <a:buChar char="o"/>
            </a:pPr>
            <a:r>
              <a:rPr lang="en-GB" sz="2000" dirty="0"/>
              <a:t>Full details in the survey development report</a:t>
            </a:r>
          </a:p>
          <a:p>
            <a:pPr>
              <a:buSzPct val="100000"/>
              <a:buFont typeface="Courier New" panose="02070309020205020404" pitchFamily="49" charset="0"/>
              <a:buChar char="o"/>
            </a:pPr>
            <a:r>
              <a:rPr lang="en-GB" sz="2000" dirty="0"/>
              <a:t>Questionnaire will be published after ethics approval granted (July 2019)</a:t>
            </a:r>
          </a:p>
          <a:p>
            <a:pPr marL="0" indent="0">
              <a:buClr>
                <a:srgbClr val="007B4E"/>
              </a:buClr>
              <a:buNone/>
            </a:pPr>
            <a:endParaRPr lang="en-GB"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GB" dirty="0"/>
              <a:t>Questionnaire changes</a:t>
            </a:r>
          </a:p>
        </p:txBody>
      </p:sp>
    </p:spTree>
    <p:extLst>
      <p:ext uri="{BB962C8B-B14F-4D97-AF65-F5344CB8AC3E}">
        <p14:creationId xmlns:p14="http://schemas.microsoft.com/office/powerpoint/2010/main" val="1606592613"/>
      </p:ext>
    </p:extLst>
  </p:cSld>
  <p:clrMapOvr>
    <a:masterClrMapping/>
  </p:clrMapOvr>
</p:sld>
</file>

<file path=ppt/theme/theme1.xml><?xml version="1.0" encoding="utf-8"?>
<a:theme xmlns:a="http://schemas.openxmlformats.org/drawingml/2006/main" name="1_Office Theme">
  <a:themeElements>
    <a:clrScheme name="Picker">
      <a:dk1>
        <a:srgbClr val="4D4639"/>
      </a:dk1>
      <a:lt1>
        <a:sysClr val="window" lastClr="FFFFFF"/>
      </a:lt1>
      <a:dk2>
        <a:srgbClr val="4D4639"/>
      </a:dk2>
      <a:lt2>
        <a:srgbClr val="CBBBA0"/>
      </a:lt2>
      <a:accent1>
        <a:srgbClr val="FBBA00"/>
      </a:accent1>
      <a:accent2>
        <a:srgbClr val="8AAB59"/>
      </a:accent2>
      <a:accent3>
        <a:srgbClr val="E5005B"/>
      </a:accent3>
      <a:accent4>
        <a:srgbClr val="1783A7"/>
      </a:accent4>
      <a:accent5>
        <a:srgbClr val="5B4173"/>
      </a:accent5>
      <a:accent6>
        <a:srgbClr val="CBBBA0"/>
      </a:accent6>
      <a:hlink>
        <a:srgbClr val="00AACD"/>
      </a:hlink>
      <a:folHlink>
        <a:srgbClr val="78368C"/>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E PowerPoint" id="{49BC3320-8638-4C96-82D1-756E290875F6}" vid="{0E322471-65CC-48A7-9337-71A5B07D0241}"/>
    </a:ext>
  </a:extLst>
</a:theme>
</file>

<file path=ppt/theme/theme2.xml><?xml version="1.0" encoding="utf-8"?>
<a:theme xmlns:a="http://schemas.openxmlformats.org/drawingml/2006/main" name="2_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E PowerPoint" id="{49BC3320-8638-4C96-82D1-756E290875F6}" vid="{12AA589A-FA23-43FA-9FE2-3FA3E889AC1D}"/>
    </a:ext>
  </a:extLst>
</a:theme>
</file>

<file path=ppt/theme/theme3.xml><?xml version="1.0" encoding="utf-8"?>
<a:theme xmlns:a="http://schemas.openxmlformats.org/drawingml/2006/main" name="4_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E PowerPoint" id="{49BC3320-8638-4C96-82D1-756E290875F6}" vid="{12AA589A-FA23-43FA-9FE2-3FA3E889AC1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PIE PowerPoint</Template>
  <TotalTime>6492</TotalTime>
  <Words>2012</Words>
  <Application>Microsoft Office PowerPoint</Application>
  <PresentationFormat>On-screen Show (4:3)</PresentationFormat>
  <Paragraphs>302</Paragraphs>
  <Slides>37</Slides>
  <Notes>18</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37</vt:i4>
      </vt:variant>
    </vt:vector>
  </HeadingPairs>
  <TitlesOfParts>
    <vt:vector size="46" baseType="lpstr">
      <vt:lpstr>ＭＳ Ｐゴシック</vt:lpstr>
      <vt:lpstr>Arial</vt:lpstr>
      <vt:lpstr>Calibri</vt:lpstr>
      <vt:lpstr>Calibri Light</vt:lpstr>
      <vt:lpstr>Courier New</vt:lpstr>
      <vt:lpstr>1_Office Theme</vt:lpstr>
      <vt:lpstr>2_Office Theme</vt:lpstr>
      <vt:lpstr>4_Office Theme</vt:lpstr>
      <vt:lpstr>Office Theme</vt:lpstr>
      <vt:lpstr>PowerPoint Presentation</vt:lpstr>
      <vt:lpstr>Agenda</vt:lpstr>
      <vt:lpstr>PowerPoint Presentation</vt:lpstr>
      <vt:lpstr>Sampling</vt:lpstr>
      <vt:lpstr>Survey Materials</vt:lpstr>
      <vt:lpstr>Survey Materials</vt:lpstr>
      <vt:lpstr>PowerPoint Presentation</vt:lpstr>
      <vt:lpstr>Methodological changes</vt:lpstr>
      <vt:lpstr>Questionnaire changes</vt:lpstr>
      <vt:lpstr>Covering letter changes</vt:lpstr>
      <vt:lpstr>Other changes</vt:lpstr>
      <vt:lpstr>PowerPoint Presentation</vt:lpstr>
      <vt:lpstr>What is Section 251?</vt:lpstr>
      <vt:lpstr>Section 251 requirements</vt:lpstr>
      <vt:lpstr>Section 251 requirements</vt:lpstr>
      <vt:lpstr>National Data Opt Out Programme - Exemption</vt:lpstr>
      <vt:lpstr>Potential Section 251 breaches</vt:lpstr>
      <vt:lpstr>PowerPoint Presentation</vt:lpstr>
      <vt:lpstr>Practicalities of administration (in-house trusts only)</vt:lpstr>
      <vt:lpstr>PowerPoint Presentation</vt:lpstr>
      <vt:lpstr>Instruction manuals</vt:lpstr>
      <vt:lpstr>Drawing the sample</vt:lpstr>
      <vt:lpstr>Drawing the sample</vt:lpstr>
      <vt:lpstr>Common sampling errors</vt:lpstr>
      <vt:lpstr>Sample declaration form</vt:lpstr>
      <vt:lpstr>Sample declaration form</vt:lpstr>
      <vt:lpstr>Submission of sample files</vt:lpstr>
      <vt:lpstr>Deceased checks</vt:lpstr>
      <vt:lpstr>Sampling and submission overview (trusts using a contractor)</vt:lpstr>
      <vt:lpstr>Sampling and submission overview (in-house trusts)</vt:lpstr>
      <vt:lpstr>Sample submission deadlines</vt:lpstr>
      <vt:lpstr>Tips for entering fieldwork on time</vt:lpstr>
      <vt:lpstr>PowerPoint Presentation</vt:lpstr>
      <vt:lpstr>Fieldwork monitoring information (in-house trusts only)</vt:lpstr>
      <vt:lpstr>PowerPoint Presentation</vt:lpstr>
      <vt:lpstr>Key dates</vt:lpstr>
      <vt:lpstr>Thank you for your time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Rory Corbett</dc:creator>
  <cp:lastModifiedBy>Alison Wright</cp:lastModifiedBy>
  <cp:revision>469</cp:revision>
  <cp:lastPrinted>2019-07-10T09:25:24Z</cp:lastPrinted>
  <dcterms:created xsi:type="dcterms:W3CDTF">2015-06-17T08:43:28Z</dcterms:created>
  <dcterms:modified xsi:type="dcterms:W3CDTF">2019-07-10T13:20:18Z</dcterms:modified>
</cp:coreProperties>
</file>